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 bookmarkIdSeed="3">
  <p:sldMasterIdLst>
    <p:sldMasterId id="2147483648" r:id="rId2"/>
  </p:sldMasterIdLst>
  <p:notesMasterIdLst>
    <p:notesMasterId r:id="rId21"/>
  </p:notesMasterIdLst>
  <p:sldIdLst>
    <p:sldId id="508" r:id="rId3"/>
    <p:sldId id="449" r:id="rId4"/>
    <p:sldId id="511" r:id="rId5"/>
    <p:sldId id="512" r:id="rId6"/>
    <p:sldId id="513" r:id="rId7"/>
    <p:sldId id="442" r:id="rId8"/>
    <p:sldId id="509" r:id="rId9"/>
    <p:sldId id="514" r:id="rId10"/>
    <p:sldId id="515" r:id="rId11"/>
    <p:sldId id="517" r:id="rId12"/>
    <p:sldId id="518" r:id="rId13"/>
    <p:sldId id="519" r:id="rId14"/>
    <p:sldId id="520" r:id="rId15"/>
    <p:sldId id="521" r:id="rId16"/>
    <p:sldId id="522" r:id="rId17"/>
    <p:sldId id="510" r:id="rId18"/>
    <p:sldId id="516" r:id="rId19"/>
    <p:sldId id="523" r:id="rId20"/>
  </p:sldIdLst>
  <p:sldSz cx="9144000" cy="5143500" type="screen16x9"/>
  <p:notesSz cx="11134725" cy="15562263"/>
  <p:defaultTextStyle>
    <a:lvl1pPr marL="0" algn="l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  <a:extLst/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699"/>
    <a:srgbClr val="CFC9F9"/>
    <a:srgbClr val="50656F"/>
    <a:srgbClr val="5E7884"/>
    <a:srgbClr val="5D7782"/>
    <a:srgbClr val="688592"/>
    <a:srgbClr val="777777"/>
    <a:srgbClr val="53975E"/>
    <a:srgbClr val="A2A604"/>
    <a:srgbClr val="86955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seCell>
      <a:tcStyle>
        <a:tcBdr/>
      </a:tcStyle>
    </a:seCell>
    <a:swCell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  <a:neCell>
      <a:tcStyle>
        <a:tcBdr/>
      </a:tcStyle>
    </a:neCell>
    <a:nwCell>
      <a:tcStyle>
        <a:tcBdr/>
      </a:tcStyle>
    </a:nwCell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seCell>
      <a:tcStyle>
        <a:tcBdr/>
      </a:tcStyle>
    </a:seCell>
    <a:swCell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  <a:neCell>
      <a:tcStyle>
        <a:tcBdr/>
      </a:tcStyle>
    </a:neCell>
    <a:nwCell>
      <a:tcStyle>
        <a:tcBdr/>
      </a:tcStyle>
    </a:nwCell>
  </a:tblStyle>
  <a:tblStyle styleId="{E269D01E-BC32-4049-B463-5C60D7B0CCD2}" styleName="Themed Style 2 - Accent 4">
    <a:tblBg>
      <a:fillRef idx="3">
        <a:schemeClr val="accent4"/>
      </a:fillRef>
      <a:effectRef idx="3">
        <a:schemeClr val="accent4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4">
                <a:tint val="50000"/>
              </a:schemeClr>
            </a:lnRef>
          </a:left>
          <a:right>
            <a:lnRef idx="1">
              <a:schemeClr val="accent4">
                <a:tint val="50000"/>
              </a:schemeClr>
            </a:lnRef>
          </a:right>
          <a:top>
            <a:lnRef idx="1">
              <a:schemeClr val="accent4">
                <a:tint val="50000"/>
              </a:schemeClr>
            </a:lnRef>
          </a:top>
          <a:bottom>
            <a:lnRef idx="1">
              <a:schemeClr val="accent4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  <a:nwCell>
      <a:tcStyle>
        <a:tcBdr/>
      </a:tcStyle>
    </a:nwCell>
  </a:tblStyle>
  <a:tblStyle styleId="{18603FDC-E32A-4AB5-989C-0864C3EAD2B8}" styleName="Themed Style 2 - Accent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  <a:nwCell>
      <a:tcStyle>
        <a:tcBdr/>
      </a:tcStyle>
    </a:nwCell>
  </a:tblStyle>
  <a:tblStyle styleId="{5C22544A-7EE6-4342-B048-85BDC9FD1C3A}" styleName="Medium Style 2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scrgbClr r="0" g="0" b="0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seCell>
      <a:tcStyle>
        <a:tcBdr/>
      </a:tcStyle>
    </a:seCell>
    <a:swCell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  <a:neCell>
      <a:tcStyle>
        <a:tcBdr/>
      </a:tcStyle>
    </a:neCell>
    <a:nwCell>
      <a:tcStyle>
        <a:tcBdr/>
      </a:tcStyle>
    </a:nwCell>
  </a:tblStyle>
  <a:tblStyle styleId="{D113A9D2-9D6B-4929-AA2D-F23B5EE8CBE7}" styleName="Themed Style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  <a:nwCell>
      <a:tcStyle>
        <a:tcBdr/>
      </a:tcStyle>
    </a:nwCell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seCell>
      <a:tcStyle>
        <a:tcBdr/>
      </a:tcStyle>
    </a:seCell>
    <a:swCell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  <a:neCell>
      <a:tcStyle>
        <a:tcBdr/>
      </a:tcStyle>
    </a:neCell>
    <a:nwCell>
      <a:tcStyle>
        <a:tcBdr/>
      </a:tcStyle>
    </a:nwCell>
  </a:tblStyle>
  <a:tblStyle styleId="{073A0DAA-6AF3-43AB-8588-CEC1D06C72B9}" styleName="Estilo Médio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Nenhum Estilo, Nenhuma Grad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D7AC3CCA-C797-4891-BE02-D94E43425B78}" styleName="Estilo Médio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309" autoAdjust="0"/>
    <p:restoredTop sz="96187" autoAdjust="0"/>
  </p:normalViewPr>
  <p:slideViewPr>
    <p:cSldViewPr>
      <p:cViewPr varScale="1">
        <p:scale>
          <a:sx n="93" d="100"/>
          <a:sy n="93" d="100"/>
        </p:scale>
        <p:origin x="96" y="474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microsoft.com/office/2015/10/relationships/revisionInfo" Target="revisionInfo.xml"/><Relationship Id="rId3" Type="http://schemas.openxmlformats.org/officeDocument/2006/relationships/slide" Target="slides/slide1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4825047" cy="778113"/>
          </a:xfrm>
          <a:prstGeom prst="rect">
            <a:avLst/>
          </a:prstGeom>
        </p:spPr>
        <p:txBody>
          <a:bodyPr vert="horz" lIns="146254" tIns="73127" rIns="146254" bIns="73127" rtlCol="0"/>
          <a:lstStyle>
            <a:lvl1pPr algn="l">
              <a:defRPr sz="1800"/>
            </a:lvl1pPr>
            <a:extLst/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6307101" y="1"/>
            <a:ext cx="4825047" cy="778113"/>
          </a:xfrm>
          <a:prstGeom prst="rect">
            <a:avLst/>
          </a:prstGeom>
        </p:spPr>
        <p:txBody>
          <a:bodyPr vert="horz" lIns="146254" tIns="73127" rIns="146254" bIns="73127" rtlCol="0"/>
          <a:lstStyle>
            <a:lvl1pPr algn="r">
              <a:defRPr sz="1800"/>
            </a:lvl1pPr>
            <a:extLst/>
          </a:lstStyle>
          <a:p>
            <a:fld id="{C238408C-6839-46EE-8131-EDA75C487F2E}" type="datetimeFigureOut">
              <a:rPr lang="en-US" smtClean="0"/>
              <a:pPr/>
              <a:t>9/4/2018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79413" y="1166813"/>
            <a:ext cx="10375900" cy="583723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146254" tIns="73127" rIns="146254" bIns="73127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1113473" y="7392076"/>
            <a:ext cx="8907780" cy="7003018"/>
          </a:xfrm>
          <a:prstGeom prst="rect">
            <a:avLst/>
          </a:prstGeom>
        </p:spPr>
        <p:txBody>
          <a:bodyPr vert="horz" lIns="146254" tIns="73127" rIns="146254" bIns="73127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14781450"/>
            <a:ext cx="4825047" cy="778113"/>
          </a:xfrm>
          <a:prstGeom prst="rect">
            <a:avLst/>
          </a:prstGeom>
        </p:spPr>
        <p:txBody>
          <a:bodyPr vert="horz" lIns="146254" tIns="73127" rIns="146254" bIns="73127" rtlCol="0" anchor="b"/>
          <a:lstStyle>
            <a:lvl1pPr algn="l">
              <a:defRPr sz="1800"/>
            </a:lvl1pPr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6307101" y="14781450"/>
            <a:ext cx="4825047" cy="778113"/>
          </a:xfrm>
          <a:prstGeom prst="rect">
            <a:avLst/>
          </a:prstGeom>
        </p:spPr>
        <p:txBody>
          <a:bodyPr vert="horz" lIns="146254" tIns="73127" rIns="146254" bIns="73127" rtlCol="0" anchor="b"/>
          <a:lstStyle>
            <a:lvl1pPr algn="r">
              <a:defRPr sz="1800"/>
            </a:lvl1pPr>
            <a:extLst/>
          </a:lstStyle>
          <a:p>
            <a:fld id="{87D77045-401A-4D5E-BFE3-54C21A8A6634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17764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rtl="0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rtl="0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rtl="0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rtl="0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rtl="0">
      <a:defRPr sz="1200" kern="1200">
        <a:solidFill>
          <a:schemeClr val="tx1"/>
        </a:solidFill>
        <a:latin typeface="+mn-lt"/>
        <a:ea typeface="+mn-ea"/>
        <a:cs typeface="+mn-cs"/>
      </a:defRPr>
    </a:lvl9pPr>
    <a:extLst/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D77045-401A-4D5E-BFE3-54C21A8A6634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280854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 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36D7CC-77EC-4023-800E-349CC351CB8F}" type="slidenum">
              <a:rPr lang="pt-BR" smtClean="0">
                <a:solidFill>
                  <a:prstClr val="black"/>
                </a:solidFill>
              </a:rPr>
              <a:pPr/>
              <a:t>2</a:t>
            </a:fld>
            <a:endParaRPr lang="pt-BR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882953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922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indent="-342900" fontAlgn="auto">
              <a:spcBef>
                <a:spcPts val="0"/>
              </a:spcBef>
              <a:spcAft>
                <a:spcPts val="0"/>
              </a:spcAft>
              <a:defRPr/>
            </a:pPr>
            <a:endParaRPr lang="pt-BR" dirty="0">
              <a:latin typeface="Trebuchet MS" pitchFamily="34" charset="0"/>
            </a:endParaRPr>
          </a:p>
        </p:txBody>
      </p:sp>
      <p:sp>
        <p:nvSpPr>
          <p:cNvPr id="209924" name="Espaço Reservado para Número de Slide 3"/>
          <p:cNvSpPr txBox="1">
            <a:spLocks noGrp="1"/>
          </p:cNvSpPr>
          <p:nvPr/>
        </p:nvSpPr>
        <p:spPr bwMode="auto">
          <a:xfrm>
            <a:off x="3850444" y="9378825"/>
            <a:ext cx="2945659" cy="493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/>
            <a:fld id="{5ECFF06A-3140-43EE-8FAE-FAC61AEDB561}" type="slidenum">
              <a:rPr lang="pt-BR" sz="1200">
                <a:solidFill>
                  <a:prstClr val="black"/>
                </a:solidFill>
              </a:rPr>
              <a:pPr algn="r"/>
              <a:t>3</a:t>
            </a:fld>
            <a:endParaRPr lang="pt-BR" sz="12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440624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018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pt-BR" dirty="0"/>
          </a:p>
        </p:txBody>
      </p:sp>
      <p:sp>
        <p:nvSpPr>
          <p:cNvPr id="214020" name="Espaço Reservado para Número de Slide 3"/>
          <p:cNvSpPr txBox="1">
            <a:spLocks noGrp="1"/>
          </p:cNvSpPr>
          <p:nvPr/>
        </p:nvSpPr>
        <p:spPr bwMode="auto">
          <a:xfrm>
            <a:off x="3850443" y="9378824"/>
            <a:ext cx="2945659" cy="493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/>
            <a:fld id="{BE578246-0146-4CBE-9746-12E6B8737CDA}" type="slidenum">
              <a:rPr lang="pt-BR" sz="1200"/>
              <a:pPr algn="r"/>
              <a:t>4</a:t>
            </a:fld>
            <a:endParaRPr lang="pt-BR" sz="1200" dirty="0"/>
          </a:p>
        </p:txBody>
      </p:sp>
    </p:spTree>
    <p:extLst>
      <p:ext uri="{BB962C8B-B14F-4D97-AF65-F5344CB8AC3E}">
        <p14:creationId xmlns:p14="http://schemas.microsoft.com/office/powerpoint/2010/main" val="185962669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114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pt-BR" dirty="0"/>
          </a:p>
        </p:txBody>
      </p:sp>
      <p:sp>
        <p:nvSpPr>
          <p:cNvPr id="218116" name="Espaço Reservado para Número de Slide 3"/>
          <p:cNvSpPr txBox="1">
            <a:spLocks noGrp="1"/>
          </p:cNvSpPr>
          <p:nvPr/>
        </p:nvSpPr>
        <p:spPr bwMode="auto">
          <a:xfrm>
            <a:off x="3850443" y="9378824"/>
            <a:ext cx="2945659" cy="493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/>
            <a:fld id="{A64332BC-F09E-4959-B67C-D7EC77894304}" type="slidenum">
              <a:rPr lang="pt-BR" sz="1200"/>
              <a:pPr algn="r"/>
              <a:t>5</a:t>
            </a:fld>
            <a:endParaRPr lang="pt-BR" sz="1200" dirty="0"/>
          </a:p>
        </p:txBody>
      </p:sp>
    </p:spTree>
    <p:extLst>
      <p:ext uri="{BB962C8B-B14F-4D97-AF65-F5344CB8AC3E}">
        <p14:creationId xmlns:p14="http://schemas.microsoft.com/office/powerpoint/2010/main" val="262825824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Shape 43"/>
          <p:cNvSpPr>
            <a:spLocks/>
          </p:cNvSpPr>
          <p:nvPr/>
        </p:nvSpPr>
        <p:spPr bwMode="auto">
          <a:xfrm rot="5236414">
            <a:off x="4976478" y="964110"/>
            <a:ext cx="3086100" cy="118872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8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36" name="Shape 35"/>
          <p:cNvSpPr>
            <a:spLocks/>
          </p:cNvSpPr>
          <p:nvPr/>
        </p:nvSpPr>
        <p:spPr bwMode="auto">
          <a:xfrm>
            <a:off x="4821864" y="800100"/>
            <a:ext cx="4343400" cy="4343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3648"/>
              </a:cxn>
              <a:cxn ang="0">
                <a:pos x="720" y="2016"/>
              </a:cxn>
              <a:cxn ang="0">
                <a:pos x="2736" y="0"/>
              </a:cxn>
              <a:cxn ang="0">
                <a:pos x="2736" y="96"/>
              </a:cxn>
              <a:cxn ang="0">
                <a:pos x="744" y="2038"/>
              </a:cxn>
              <a:cxn ang="0">
                <a:pos x="48" y="3648"/>
              </a:cxn>
              <a:cxn ang="0">
                <a:pos x="0" y="3648"/>
              </a:cxn>
            </a:cxnLst>
            <a:rect l="0" t="0" r="0" b="0"/>
            <a:pathLst>
              <a:path w="2736" h="3648">
                <a:moveTo>
                  <a:pt x="0" y="3648"/>
                </a:moveTo>
                <a:lnTo>
                  <a:pt x="720" y="2016"/>
                </a:lnTo>
                <a:lnTo>
                  <a:pt x="2736" y="672"/>
                </a:lnTo>
                <a:lnTo>
                  <a:pt x="2736" y="720"/>
                </a:lnTo>
                <a:lnTo>
                  <a:pt x="744" y="2038"/>
                </a:lnTo>
                <a:lnTo>
                  <a:pt x="48" y="3648"/>
                </a:lnTo>
                <a:lnTo>
                  <a:pt x="48" y="3648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6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43" name="Shape 42"/>
          <p:cNvSpPr>
            <a:spLocks/>
          </p:cNvSpPr>
          <p:nvPr/>
        </p:nvSpPr>
        <p:spPr bwMode="auto">
          <a:xfrm>
            <a:off x="290624" y="-10632"/>
            <a:ext cx="5562600" cy="49149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4080"/>
              </a:cxn>
              <a:cxn ang="0">
                <a:pos x="0" y="4128"/>
              </a:cxn>
              <a:cxn ang="0">
                <a:pos x="3504" y="2640"/>
              </a:cxn>
              <a:cxn ang="0">
                <a:pos x="2880" y="0"/>
              </a:cxn>
              <a:cxn ang="0">
                <a:pos x="2832" y="0"/>
              </a:cxn>
              <a:cxn ang="0">
                <a:pos x="3465" y="2619"/>
              </a:cxn>
              <a:cxn ang="0">
                <a:pos x="0" y="4080"/>
              </a:cxn>
            </a:cxnLst>
            <a:rect l="0" t="0" r="0" b="0"/>
            <a:pathLst>
              <a:path w="3504" h="4128">
                <a:moveTo>
                  <a:pt x="0" y="4080"/>
                </a:moveTo>
                <a:lnTo>
                  <a:pt x="0" y="4128"/>
                </a:lnTo>
                <a:lnTo>
                  <a:pt x="3504" y="2640"/>
                </a:lnTo>
                <a:lnTo>
                  <a:pt x="2880" y="0"/>
                </a:lnTo>
                <a:lnTo>
                  <a:pt x="2832" y="0"/>
                </a:lnTo>
                <a:lnTo>
                  <a:pt x="3465" y="2619"/>
                </a:lnTo>
                <a:lnTo>
                  <a:pt x="0" y="4080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6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Shape 21"/>
          <p:cNvSpPr>
            <a:spLocks/>
          </p:cNvSpPr>
          <p:nvPr/>
        </p:nvSpPr>
        <p:spPr bwMode="auto">
          <a:xfrm>
            <a:off x="5943600" y="3200400"/>
            <a:ext cx="1600200" cy="19431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08" y="1632"/>
              </a:cxn>
              <a:cxn ang="0">
                <a:pos x="0" y="0"/>
              </a:cxn>
              <a:cxn ang="0">
                <a:pos x="960" y="1632"/>
              </a:cxn>
              <a:cxn ang="0">
                <a:pos x="1008" y="1632"/>
              </a:cxn>
            </a:cxnLst>
            <a:rect l="0" t="0" r="0" b="0"/>
            <a:pathLst>
              <a:path w="1008" h="1632">
                <a:moveTo>
                  <a:pt x="1008" y="1632"/>
                </a:moveTo>
                <a:lnTo>
                  <a:pt x="0" y="0"/>
                </a:lnTo>
                <a:lnTo>
                  <a:pt x="960" y="1632"/>
                </a:lnTo>
                <a:lnTo>
                  <a:pt x="1008" y="1632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8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4" name="Shape 23"/>
          <p:cNvSpPr>
            <a:spLocks/>
          </p:cNvSpPr>
          <p:nvPr/>
        </p:nvSpPr>
        <p:spPr bwMode="auto">
          <a:xfrm>
            <a:off x="5943600" y="1314450"/>
            <a:ext cx="3200400" cy="18859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0" y="1584"/>
              </a:cxn>
              <a:cxn ang="0">
                <a:pos x="2016" y="48"/>
              </a:cxn>
              <a:cxn ang="0">
                <a:pos x="2016" y="0"/>
              </a:cxn>
            </a:cxnLst>
            <a:rect l="0" t="0" r="0" b="0"/>
            <a:pathLst>
              <a:path w="2016" h="1584">
                <a:moveTo>
                  <a:pt x="2016" y="0"/>
                </a:moveTo>
                <a:lnTo>
                  <a:pt x="0" y="1584"/>
                </a:lnTo>
                <a:lnTo>
                  <a:pt x="2016" y="48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8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6" name="Shape 25"/>
          <p:cNvSpPr>
            <a:spLocks/>
          </p:cNvSpPr>
          <p:nvPr/>
        </p:nvSpPr>
        <p:spPr bwMode="auto">
          <a:xfrm>
            <a:off x="533400" y="3200400"/>
            <a:ext cx="5334000" cy="19431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360" y="0"/>
              </a:cxn>
              <a:cxn ang="0">
                <a:pos x="144" y="1632"/>
              </a:cxn>
              <a:cxn ang="0">
                <a:pos x="0" y="1632"/>
              </a:cxn>
            </a:cxnLst>
            <a:rect l="0" t="0" r="0" b="0"/>
            <a:pathLst>
              <a:path w="3360" h="1632">
                <a:moveTo>
                  <a:pt x="0" y="1632"/>
                </a:moveTo>
                <a:lnTo>
                  <a:pt x="3360" y="0"/>
                </a:lnTo>
                <a:lnTo>
                  <a:pt x="144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8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Shape 26"/>
          <p:cNvSpPr>
            <a:spLocks/>
          </p:cNvSpPr>
          <p:nvPr/>
        </p:nvSpPr>
        <p:spPr bwMode="auto">
          <a:xfrm>
            <a:off x="366824" y="1828800"/>
            <a:ext cx="5638800" cy="1371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152"/>
              </a:cxn>
              <a:cxn ang="0">
                <a:pos x="0" y="384"/>
              </a:cxn>
              <a:cxn ang="0">
                <a:pos x="0" y="0"/>
              </a:cxn>
            </a:cxnLst>
            <a:rect l="0" t="0" r="0" b="0"/>
            <a:pathLst>
              <a:path w="3552" h="1152">
                <a:moveTo>
                  <a:pt x="0" y="0"/>
                </a:moveTo>
                <a:lnTo>
                  <a:pt x="3504" y="1152"/>
                </a:lnTo>
                <a:lnTo>
                  <a:pt x="0" y="384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8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6477000" y="4812507"/>
            <a:ext cx="2133600" cy="273844"/>
          </a:xfrm>
        </p:spPr>
        <p:txBody>
          <a:bodyPr/>
          <a:lstStyle/>
          <a:p>
            <a:fld id="{743653DA-8BF4-4869-96FE-9BCF43372D46}" type="datetimeFigureOut">
              <a:rPr kumimoji="0" lang="en-US" smtClean="0"/>
              <a:pPr/>
              <a:t>9/4/2018</a:t>
            </a:fld>
            <a:endParaRPr kumimoji="0"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914400" y="4812507"/>
            <a:ext cx="5562600" cy="273844"/>
          </a:xfrm>
        </p:spPr>
        <p:txBody>
          <a:bodyPr/>
          <a:lstStyle/>
          <a:p>
            <a:endParaRPr kumimoji="0" lang="en-US" dirty="0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8610600" y="4812507"/>
            <a:ext cx="457200" cy="273844"/>
          </a:xfrm>
        </p:spPr>
        <p:txBody>
          <a:bodyPr/>
          <a:lstStyle/>
          <a:p>
            <a:fld id="{72AC53DF-4216-466D-99A7-94400E6C2A25}" type="slidenum">
              <a:rPr kumimoji="0" lang="en-US" smtClean="0"/>
              <a:pPr/>
              <a:t>‹nº›</a:t>
            </a:fld>
            <a:endParaRPr kumimoji="0" lang="en-US"/>
          </a:p>
        </p:txBody>
      </p:sp>
      <p:sp>
        <p:nvSpPr>
          <p:cNvPr id="32" name="Rectangle 31"/>
          <p:cNvSpPr/>
          <p:nvPr/>
        </p:nvSpPr>
        <p:spPr>
          <a:xfrm>
            <a:off x="0" y="-1"/>
            <a:ext cx="365760" cy="5140842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kumimoji="0" lang="en-US"/>
          </a:p>
        </p:txBody>
      </p:sp>
      <p:sp>
        <p:nvSpPr>
          <p:cNvPr id="39" name="Rectangle 38"/>
          <p:cNvSpPr/>
          <p:nvPr/>
        </p:nvSpPr>
        <p:spPr>
          <a:xfrm>
            <a:off x="309558" y="510358"/>
            <a:ext cx="45720" cy="27432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kumimoji="0" lang="en-US" dirty="0"/>
          </a:p>
        </p:txBody>
      </p:sp>
      <p:sp>
        <p:nvSpPr>
          <p:cNvPr id="40" name="Rectangle 39"/>
          <p:cNvSpPr/>
          <p:nvPr/>
        </p:nvSpPr>
        <p:spPr>
          <a:xfrm>
            <a:off x="269073" y="510358"/>
            <a:ext cx="27432" cy="27432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kumimoji="0" lang="en-US" dirty="0"/>
          </a:p>
        </p:txBody>
      </p:sp>
      <p:sp>
        <p:nvSpPr>
          <p:cNvPr id="41" name="Rectangle 40"/>
          <p:cNvSpPr/>
          <p:nvPr/>
        </p:nvSpPr>
        <p:spPr>
          <a:xfrm>
            <a:off x="250020" y="510358"/>
            <a:ext cx="9144" cy="27432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kumimoji="0" lang="en-US"/>
          </a:p>
        </p:txBody>
      </p:sp>
      <p:sp>
        <p:nvSpPr>
          <p:cNvPr id="42" name="Rectangle 41"/>
          <p:cNvSpPr/>
          <p:nvPr/>
        </p:nvSpPr>
        <p:spPr>
          <a:xfrm>
            <a:off x="221768" y="510358"/>
            <a:ext cx="9144" cy="27432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kumimoji="0" lang="en-US" dirty="0"/>
          </a:p>
        </p:txBody>
      </p:sp>
      <p:sp>
        <p:nvSpPr>
          <p:cNvPr id="45" name="Rectangle 44"/>
          <p:cNvSpPr/>
          <p:nvPr/>
        </p:nvSpPr>
        <p:spPr>
          <a:xfrm>
            <a:off x="363160" y="301698"/>
            <a:ext cx="8503920" cy="664699"/>
          </a:xfrm>
          <a:prstGeom prst="rect">
            <a:avLst/>
          </a:prstGeom>
          <a:solidFill>
            <a:schemeClr val="bg2">
              <a:alpha val="50000"/>
              <a:satMod val="18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533400" y="348378"/>
            <a:ext cx="8153400" cy="580644"/>
          </a:xfrm>
        </p:spPr>
        <p:txBody>
          <a:bodyPr/>
          <a:lstStyle>
            <a:lvl1pPr marR="9144" algn="r" eaLnBrk="1" latinLnBrk="0" hangingPunct="1">
              <a:defRPr kumimoji="0" sz="3800"/>
            </a:lvl1pPr>
            <a:extLst/>
          </a:lstStyle>
          <a:p>
            <a:pPr eaLnBrk="1" latinLnBrk="1" hangingPunct="1"/>
            <a:r>
              <a:rPr lang="x-none"/>
              <a:t>Click to edit Master title style</a:t>
            </a:r>
            <a:endParaRPr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4838382" y="1028700"/>
            <a:ext cx="3848419" cy="342900"/>
          </a:xfrm>
        </p:spPr>
        <p:txBody>
          <a:bodyPr tIns="0"/>
          <a:lstStyle>
            <a:lvl1pPr marL="0" indent="0" algn="r" eaLnBrk="1" latinLnBrk="0" hangingPunct="1">
              <a:spcBef>
                <a:spcPts val="0"/>
              </a:spcBef>
              <a:buNone/>
              <a:defRPr kumimoji="0" sz="2000">
                <a:solidFill>
                  <a:schemeClr val="tx1"/>
                </a:solidFill>
              </a:defRPr>
            </a:lvl1pPr>
            <a:lvl2pPr marL="457200" indent="0" algn="ctr" eaLnBrk="1" latinLnBrk="0" hangingPunct="1">
              <a:buNone/>
            </a:lvl2pPr>
            <a:lvl3pPr marL="914400" indent="0" algn="ctr" eaLnBrk="1" latinLnBrk="0" hangingPunct="1">
              <a:buNone/>
            </a:lvl3pPr>
            <a:lvl4pPr marL="1371600" indent="0" algn="ctr" eaLnBrk="1" latinLnBrk="0" hangingPunct="1">
              <a:buNone/>
            </a:lvl4pPr>
            <a:lvl5pPr marL="1828800" indent="0" algn="ctr" eaLnBrk="1" latinLnBrk="0" hangingPunct="1">
              <a:buNone/>
            </a:lvl5pPr>
            <a:lvl6pPr marL="2286000" indent="0" algn="ctr" eaLnBrk="1" latinLnBrk="0" hangingPunct="1">
              <a:buNone/>
            </a:lvl6pPr>
            <a:lvl7pPr marL="2743200" indent="0" algn="ctr" eaLnBrk="1" latinLnBrk="0" hangingPunct="1">
              <a:buNone/>
            </a:lvl7pPr>
            <a:lvl8pPr marL="3200400" indent="0" algn="ctr" eaLnBrk="1" latinLnBrk="0" hangingPunct="1">
              <a:buNone/>
            </a:lvl8pPr>
            <a:lvl9pPr marL="3657600" indent="0" algn="ctr" eaLnBrk="1" latinLnBrk="0" hangingPunct="1">
              <a:buNone/>
            </a:lvl9pPr>
            <a:extLst/>
          </a:lstStyle>
          <a:p>
            <a:pPr eaLnBrk="1" latinLnBrk="1" hangingPunct="1"/>
            <a:r>
              <a:rPr lang="x-none"/>
              <a:t>Click to edit Master subtitle style</a:t>
            </a:r>
            <a:endParaRPr/>
          </a:p>
        </p:txBody>
      </p:sp>
      <p:sp>
        <p:nvSpPr>
          <p:cNvPr id="58" name="Rectangle 57"/>
          <p:cNvSpPr/>
          <p:nvPr/>
        </p:nvSpPr>
        <p:spPr>
          <a:xfrm flipH="1">
            <a:off x="371538" y="510358"/>
            <a:ext cx="27432" cy="27432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kumimoji="0" lang="en-US" dirty="0"/>
          </a:p>
        </p:txBody>
      </p:sp>
      <p:sp>
        <p:nvSpPr>
          <p:cNvPr id="59" name="Rectangle 58"/>
          <p:cNvSpPr/>
          <p:nvPr/>
        </p:nvSpPr>
        <p:spPr>
          <a:xfrm flipH="1">
            <a:off x="411109" y="510358"/>
            <a:ext cx="27432" cy="27432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kumimoji="0" lang="en-US" dirty="0"/>
          </a:p>
        </p:txBody>
      </p:sp>
      <p:sp>
        <p:nvSpPr>
          <p:cNvPr id="60" name="Rectangle 59"/>
          <p:cNvSpPr/>
          <p:nvPr/>
        </p:nvSpPr>
        <p:spPr>
          <a:xfrm flipH="1">
            <a:off x="448450" y="510358"/>
            <a:ext cx="9144" cy="27432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kumimoji="0" lang="en-US"/>
          </a:p>
        </p:txBody>
      </p:sp>
      <p:sp>
        <p:nvSpPr>
          <p:cNvPr id="61" name="Rectangle 60"/>
          <p:cNvSpPr/>
          <p:nvPr/>
        </p:nvSpPr>
        <p:spPr>
          <a:xfrm flipH="1">
            <a:off x="476702" y="510358"/>
            <a:ext cx="9144" cy="27432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kumimoji="0" lang="en-US" dirty="0"/>
          </a:p>
        </p:txBody>
      </p:sp>
      <p:sp>
        <p:nvSpPr>
          <p:cNvPr id="62" name="Rectangle 61"/>
          <p:cNvSpPr/>
          <p:nvPr/>
        </p:nvSpPr>
        <p:spPr>
          <a:xfrm>
            <a:off x="500478" y="510358"/>
            <a:ext cx="36576" cy="27432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kumimoji="0" lang="en-US" dirty="0"/>
          </a:p>
        </p:txBody>
      </p:sp>
      <p:sp>
        <p:nvSpPr>
          <p:cNvPr id="56" name="Rectangle 55"/>
          <p:cNvSpPr/>
          <p:nvPr/>
        </p:nvSpPr>
        <p:spPr>
          <a:xfrm>
            <a:off x="255291" y="3785546"/>
            <a:ext cx="73152" cy="126873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kumimoji="0" lang="en-US"/>
          </a:p>
        </p:txBody>
      </p:sp>
      <p:sp>
        <p:nvSpPr>
          <p:cNvPr id="65" name="Rectangle 64"/>
          <p:cNvSpPr/>
          <p:nvPr/>
        </p:nvSpPr>
        <p:spPr>
          <a:xfrm>
            <a:off x="255291" y="3597614"/>
            <a:ext cx="73152" cy="17145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kumimoji="0" lang="en-US"/>
          </a:p>
        </p:txBody>
      </p:sp>
      <p:sp>
        <p:nvSpPr>
          <p:cNvPr id="66" name="Rectangle 65"/>
          <p:cNvSpPr/>
          <p:nvPr/>
        </p:nvSpPr>
        <p:spPr>
          <a:xfrm>
            <a:off x="255291" y="3478264"/>
            <a:ext cx="73152" cy="10287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kumimoji="0" lang="en-US"/>
          </a:p>
        </p:txBody>
      </p:sp>
      <p:sp>
        <p:nvSpPr>
          <p:cNvPr id="67" name="Rectangle 66"/>
          <p:cNvSpPr/>
          <p:nvPr/>
        </p:nvSpPr>
        <p:spPr>
          <a:xfrm>
            <a:off x="255291" y="3406919"/>
            <a:ext cx="73152" cy="54864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latinLnBrk="1" hangingPunct="1"/>
            <a:r>
              <a:rPr lang="x-none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1" hangingPunct="1"/>
            <a:r>
              <a:rPr lang="x-none"/>
              <a:t>Click to edit Master text styles</a:t>
            </a:r>
          </a:p>
          <a:p>
            <a:pPr lvl="1" eaLnBrk="1" latinLnBrk="1" hangingPunct="1"/>
            <a:r>
              <a:rPr lang="x-none"/>
              <a:t>Second level</a:t>
            </a:r>
          </a:p>
          <a:p>
            <a:pPr lvl="2" eaLnBrk="1" latinLnBrk="1" hangingPunct="1"/>
            <a:r>
              <a:rPr lang="x-none"/>
              <a:t>Third level</a:t>
            </a:r>
          </a:p>
          <a:p>
            <a:pPr lvl="3" eaLnBrk="1" latinLnBrk="1" hangingPunct="1"/>
            <a:r>
              <a:rPr lang="x-none"/>
              <a:t>Fourth level</a:t>
            </a:r>
          </a:p>
          <a:p>
            <a:pPr lvl="4" eaLnBrk="1" latinLnBrk="1" hangingPunct="1"/>
            <a:r>
              <a:rPr lang="x-none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129108-AC8D-4212-9283-60D9E99BF07A}" type="datetimeFigureOut">
              <a:rPr kumimoji="0" lang="en-US" smtClean="0"/>
              <a:pPr/>
              <a:t>9/4/2018</a:t>
            </a:fld>
            <a:endParaRPr kumimoji="0"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D93096-5B34-4342-9326-69289CEAE4C2}" type="slidenum">
              <a:rPr kumimoji="0" lang="en-US" smtClean="0"/>
              <a:pPr/>
              <a:t>‹nº›</a:t>
            </a:fld>
            <a:endParaRPr kumimoji="0" lang="en-US"/>
          </a:p>
        </p:txBody>
      </p:sp>
      <p:pic>
        <p:nvPicPr>
          <p:cNvPr id="7" name="Picture 6" descr="Brasao - preto.psd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8372" y="4400550"/>
            <a:ext cx="1389428" cy="792999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514600"/>
            <a:ext cx="7772400" cy="1480544"/>
          </a:xfrm>
        </p:spPr>
        <p:txBody>
          <a:bodyPr anchor="b">
            <a:scene3d>
              <a:camera prst="orthographicFront">
                <a:rot lat="0" lon="0" rev="0"/>
              </a:camera>
              <a:lightRig rig="contrasting" dir="t">
                <a:rot lat="0" lon="0" rev="7500000"/>
              </a:lightRig>
            </a:scene3d>
            <a:sp3d contourW="6350" prstMaterial="metal">
              <a:bevelT w="130810" h="31750" prst="relaxedInset"/>
              <a:contourClr>
                <a:schemeClr val="accent1">
                  <a:shade val="75000"/>
                </a:schemeClr>
              </a:contourClr>
            </a:sp3d>
          </a:bodyPr>
          <a:lstStyle>
            <a:lvl1pPr algn="l" eaLnBrk="1" latinLnBrk="0" hangingPunct="1">
              <a:buNone/>
              <a:defRPr kumimoji="0" lang="en-US" sz="4000" b="1" cap="all" dirty="0">
                <a:ln/>
                <a:solidFill>
                  <a:schemeClr val="tx1"/>
                </a:solidFill>
                <a:effectLst>
                  <a:reflection blurRad="12700" stA="50000" endPos="50000" dir="5400000" sy="-100000" rotWithShape="0"/>
                </a:effectLst>
              </a:defRPr>
            </a:lvl1pPr>
            <a:extLst/>
          </a:lstStyle>
          <a:p>
            <a:pPr eaLnBrk="1" latinLnBrk="1" hangingPunct="1"/>
            <a:r>
              <a:rPr lang="x-none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4000500"/>
            <a:ext cx="7772400" cy="789384"/>
          </a:xfrm>
        </p:spPr>
        <p:txBody>
          <a:bodyPr anchor="t"/>
          <a:lstStyle>
            <a:lvl1pPr marL="374904" eaLnBrk="1" latinLnBrk="0" hangingPunct="1">
              <a:buNone/>
              <a:defRPr kumimoji="0" sz="2000">
                <a:solidFill>
                  <a:schemeClr val="tx2"/>
                </a:solidFill>
              </a:defRPr>
            </a:lvl1pPr>
            <a:lvl2pPr eaLnBrk="1" latinLnBrk="0" hangingPunct="1">
              <a:buNone/>
              <a:defRPr kumimoji="0" sz="1800">
                <a:solidFill>
                  <a:schemeClr val="tx1">
                    <a:tint val="75000"/>
                  </a:schemeClr>
                </a:solidFill>
              </a:defRPr>
            </a:lvl2pPr>
            <a:lvl3pPr eaLnBrk="1" latinLnBrk="0" hangingPunct="1">
              <a:buNone/>
              <a:defRPr kumimoji="0" sz="1600">
                <a:solidFill>
                  <a:schemeClr val="tx1">
                    <a:tint val="75000"/>
                  </a:schemeClr>
                </a:solidFill>
              </a:defRPr>
            </a:lvl3pPr>
            <a:lvl4pPr eaLnBrk="1" latinLnBrk="0" hangingPunct="1">
              <a:buNone/>
              <a:defRPr kumimoji="0" sz="1400">
                <a:solidFill>
                  <a:schemeClr val="tx1">
                    <a:tint val="75000"/>
                  </a:schemeClr>
                </a:solidFill>
              </a:defRPr>
            </a:lvl4pPr>
            <a:lvl5pPr eaLnBrk="1" latinLnBrk="0" hangingPunct="1">
              <a:buNone/>
              <a:defRPr kumimoji="0"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1" hangingPunct="1"/>
            <a:r>
              <a:rPr lang="x-none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DED3D3-6235-4F4C-B439-DF277FB555A7}" type="datetimeFigureOut">
              <a:rPr kumimoji="0" lang="en-US" smtClean="0"/>
              <a:pPr/>
              <a:t>9/4/2018</a:t>
            </a:fld>
            <a:endParaRPr kumimoji="0"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914400" y="4812507"/>
            <a:ext cx="5562600" cy="273844"/>
          </a:xfrm>
        </p:spPr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D93096-5B34-4342-9326-69289CEAE4C2}" type="slidenum">
              <a:rPr kumimoji="0" lang="en-US" smtClean="0"/>
              <a:pPr/>
              <a:t>‹nº›</a:t>
            </a:fld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7163"/>
            <a:ext cx="8229600" cy="971550"/>
          </a:xfrm>
        </p:spPr>
        <p:txBody>
          <a:bodyPr anchor="ctr"/>
          <a:lstStyle/>
          <a:p>
            <a:pPr eaLnBrk="1" latinLnBrk="1" hangingPunct="1"/>
            <a:r>
              <a:rPr lang="x-none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64344" y="1200151"/>
            <a:ext cx="4038600" cy="3394472"/>
          </a:xfrm>
        </p:spPr>
        <p:txBody>
          <a:bodyPr/>
          <a:lstStyle>
            <a:lvl1pPr marL="0" indent="0" eaLnBrk="1" latinLnBrk="0" hangingPunct="1">
              <a:buFontTx/>
              <a:buNone/>
              <a:defRPr kumimoji="0" sz="2000"/>
            </a:lvl1pPr>
            <a:lvl2pPr eaLnBrk="1" latinLnBrk="0" hangingPunct="1">
              <a:defRPr kumimoji="0" sz="2400"/>
            </a:lvl2pPr>
            <a:lvl3pPr eaLnBrk="1" latinLnBrk="0" hangingPunct="1">
              <a:defRPr kumimoji="0" sz="2000"/>
            </a:lvl3pPr>
            <a:lvl4pPr eaLnBrk="1" latinLnBrk="0" hangingPunct="1">
              <a:defRPr kumimoji="0" sz="1800"/>
            </a:lvl4pPr>
            <a:lvl5pPr eaLnBrk="1" latinLnBrk="0" hangingPunct="1">
              <a:defRPr kumimoji="0" sz="1800"/>
            </a:lvl5pPr>
            <a:extLst/>
          </a:lstStyle>
          <a:p>
            <a:pPr lvl="0" eaLnBrk="1" latinLnBrk="1" hangingPunct="1"/>
            <a:r>
              <a:rPr lang="x-none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55344" y="1200151"/>
            <a:ext cx="4038600" cy="3394472"/>
          </a:xfrm>
        </p:spPr>
        <p:txBody>
          <a:bodyPr/>
          <a:lstStyle>
            <a:lvl1pPr eaLnBrk="1" latinLnBrk="0" hangingPunct="1">
              <a:defRPr kumimoji="0" sz="2800"/>
            </a:lvl1pPr>
            <a:lvl2pPr eaLnBrk="1" latinLnBrk="0" hangingPunct="1">
              <a:defRPr kumimoji="0" sz="2400"/>
            </a:lvl2pPr>
            <a:lvl3pPr eaLnBrk="1" latinLnBrk="0" hangingPunct="1">
              <a:defRPr kumimoji="0" sz="2000"/>
            </a:lvl3pPr>
            <a:lvl4pPr eaLnBrk="1" latinLnBrk="0" hangingPunct="1">
              <a:defRPr kumimoji="0" sz="1800"/>
            </a:lvl4pPr>
            <a:lvl5pPr eaLnBrk="1" latinLnBrk="0" hangingPunct="1">
              <a:defRPr kumimoji="0" sz="1800"/>
            </a:lvl5pPr>
            <a:extLst/>
          </a:lstStyle>
          <a:p>
            <a:pPr lvl="0" eaLnBrk="1" latinLnBrk="1" hangingPunct="1"/>
            <a:r>
              <a:rPr lang="x-none"/>
              <a:t>Click to edit Master text styles</a:t>
            </a:r>
          </a:p>
          <a:p>
            <a:pPr lvl="1" eaLnBrk="1" latinLnBrk="1" hangingPunct="1"/>
            <a:r>
              <a:rPr lang="x-none"/>
              <a:t>Second level</a:t>
            </a:r>
          </a:p>
          <a:p>
            <a:pPr lvl="2" eaLnBrk="1" latinLnBrk="1" hangingPunct="1"/>
            <a:r>
              <a:rPr lang="x-none"/>
              <a:t>Third level</a:t>
            </a:r>
          </a:p>
          <a:p>
            <a:pPr lvl="3" eaLnBrk="1" latinLnBrk="1" hangingPunct="1"/>
            <a:r>
              <a:rPr lang="x-none"/>
              <a:t>Fourth level</a:t>
            </a:r>
          </a:p>
          <a:p>
            <a:pPr lvl="4" eaLnBrk="1" latinLnBrk="1" hangingPunct="1"/>
            <a:r>
              <a:rPr lang="x-none"/>
              <a:t>Fifth level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F1E3E-4B2F-4895-B65E-28B2E64F39F6}" type="datetimeFigureOut">
              <a:rPr kumimoji="0" lang="en-US" smtClean="0"/>
              <a:pPr/>
              <a:t>9/4/2018</a:t>
            </a:fld>
            <a:endParaRPr kumimoji="0"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D93096-5B34-4342-9326-69289CEAE4C2}" type="slidenum">
              <a:rPr kumimoji="0" lang="en-US" smtClean="0"/>
              <a:pPr/>
              <a:t>‹nº›</a:t>
            </a:fld>
            <a:endParaRPr kumimoji="0" lang="en-US"/>
          </a:p>
        </p:txBody>
      </p:sp>
      <p:cxnSp>
        <p:nvCxnSpPr>
          <p:cNvPr id="9" name="Straight Connector 8"/>
          <p:cNvCxnSpPr/>
          <p:nvPr/>
        </p:nvCxnSpPr>
        <p:spPr>
          <a:xfrm rot="5400000">
            <a:off x="2871782" y="2900158"/>
            <a:ext cx="3400425" cy="1601"/>
          </a:xfrm>
          <a:prstGeom prst="line">
            <a:avLst/>
          </a:prstGeom>
          <a:ln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/>
          <p:cNvSpPr/>
          <p:nvPr/>
        </p:nvSpPr>
        <p:spPr>
          <a:xfrm>
            <a:off x="0" y="301698"/>
            <a:ext cx="8686800" cy="664699"/>
          </a:xfrm>
          <a:prstGeom prst="rect">
            <a:avLst/>
          </a:prstGeom>
          <a:solidFill>
            <a:schemeClr val="bg2">
              <a:alpha val="50000"/>
              <a:satMod val="18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4824" y="384048"/>
            <a:ext cx="7772400" cy="685800"/>
          </a:xfrm>
        </p:spPr>
        <p:txBody>
          <a:bodyPr anchor="t"/>
          <a:lstStyle>
            <a:lvl1pPr eaLnBrk="1" latinLnBrk="0" hangingPunct="1">
              <a:defRPr kumimoji="0" sz="4000"/>
            </a:lvl1pPr>
            <a:extLst/>
          </a:lstStyle>
          <a:p>
            <a:pPr eaLnBrk="1" latinLnBrk="1" hangingPunct="1"/>
            <a:r>
              <a:rPr lang="x-none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357312"/>
            <a:ext cx="4040188" cy="479822"/>
          </a:xfrm>
        </p:spPr>
        <p:txBody>
          <a:bodyPr anchor="ctr"/>
          <a:lstStyle>
            <a:lvl1pPr marL="73152" indent="0" algn="l" eaLnBrk="1" latinLnBrk="0" hangingPunct="1">
              <a:buNone/>
              <a:defRPr kumimoji="0" sz="2400" b="1">
                <a:solidFill>
                  <a:schemeClr val="accent2"/>
                </a:solidFill>
              </a:defRPr>
            </a:lvl1pPr>
            <a:lvl2pPr eaLnBrk="1" latinLnBrk="0" hangingPunct="1">
              <a:buNone/>
              <a:defRPr kumimoji="0" sz="2000" b="1"/>
            </a:lvl2pPr>
            <a:lvl3pPr eaLnBrk="1" latinLnBrk="0" hangingPunct="1">
              <a:buNone/>
              <a:defRPr kumimoji="0" sz="1800" b="1"/>
            </a:lvl3pPr>
            <a:lvl4pPr eaLnBrk="1" latinLnBrk="0" hangingPunct="1">
              <a:buNone/>
              <a:defRPr kumimoji="0" sz="1600" b="1"/>
            </a:lvl4pPr>
            <a:lvl5pPr eaLnBrk="1" latinLnBrk="0" hangingPunct="1">
              <a:buNone/>
              <a:defRPr kumimoji="0" sz="1600" b="1"/>
            </a:lvl5pPr>
            <a:extLst/>
          </a:lstStyle>
          <a:p>
            <a:pPr lvl="0" eaLnBrk="1" latinLnBrk="1" hangingPunct="1"/>
            <a:r>
              <a:rPr lang="x-none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645026" y="1357312"/>
            <a:ext cx="4041775" cy="479822"/>
          </a:xfrm>
        </p:spPr>
        <p:txBody>
          <a:bodyPr anchor="ctr"/>
          <a:lstStyle>
            <a:lvl1pPr marL="73152" indent="0" eaLnBrk="1" latinLnBrk="0" hangingPunct="1">
              <a:buNone/>
              <a:defRPr kumimoji="0" sz="2400" b="1">
                <a:solidFill>
                  <a:schemeClr val="accent2"/>
                </a:solidFill>
              </a:defRPr>
            </a:lvl1pPr>
            <a:lvl2pPr eaLnBrk="1" latinLnBrk="0" hangingPunct="1">
              <a:buNone/>
              <a:defRPr kumimoji="0" sz="2000" b="1"/>
            </a:lvl2pPr>
            <a:lvl3pPr eaLnBrk="1" latinLnBrk="0" hangingPunct="1">
              <a:buNone/>
              <a:defRPr kumimoji="0" sz="1800" b="1"/>
            </a:lvl3pPr>
            <a:lvl4pPr eaLnBrk="1" latinLnBrk="0" hangingPunct="1">
              <a:buNone/>
              <a:defRPr kumimoji="0" sz="1600" b="1"/>
            </a:lvl4pPr>
            <a:lvl5pPr eaLnBrk="1" latinLnBrk="0" hangingPunct="1">
              <a:buNone/>
              <a:defRPr kumimoji="0" sz="1600" b="1"/>
            </a:lvl5pPr>
            <a:extLst/>
          </a:lstStyle>
          <a:p>
            <a:pPr lvl="0" eaLnBrk="1" latinLnBrk="1" hangingPunct="1"/>
            <a:r>
              <a:rPr lang="x-none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57200" y="1844278"/>
            <a:ext cx="4040188" cy="2969514"/>
          </a:xfrm>
        </p:spPr>
        <p:txBody>
          <a:bodyPr/>
          <a:lstStyle>
            <a:lvl1pPr eaLnBrk="1" latinLnBrk="0" hangingPunct="1">
              <a:defRPr kumimoji="0" sz="2400"/>
            </a:lvl1pPr>
            <a:lvl2pPr eaLnBrk="1" latinLnBrk="0" hangingPunct="1">
              <a:defRPr kumimoji="0" sz="2000"/>
            </a:lvl2pPr>
            <a:lvl3pPr eaLnBrk="1" latinLnBrk="0" hangingPunct="1">
              <a:defRPr kumimoji="0" sz="1800"/>
            </a:lvl3pPr>
            <a:lvl4pPr eaLnBrk="1" latinLnBrk="0" hangingPunct="1">
              <a:defRPr kumimoji="0" sz="1600"/>
            </a:lvl4pPr>
            <a:lvl5pPr eaLnBrk="1" latinLnBrk="0" hangingPunct="1">
              <a:defRPr kumimoji="0" sz="1600"/>
            </a:lvl5pPr>
            <a:extLst/>
          </a:lstStyle>
          <a:p>
            <a:pPr lvl="0" eaLnBrk="1" latinLnBrk="1" hangingPunct="1"/>
            <a:r>
              <a:rPr lang="x-none"/>
              <a:t>Click to edit Master text styles</a:t>
            </a:r>
          </a:p>
          <a:p>
            <a:pPr lvl="1" eaLnBrk="1" latinLnBrk="1" hangingPunct="1"/>
            <a:r>
              <a:rPr lang="x-none"/>
              <a:t>Second level</a:t>
            </a:r>
          </a:p>
          <a:p>
            <a:pPr lvl="2" eaLnBrk="1" latinLnBrk="1" hangingPunct="1"/>
            <a:r>
              <a:rPr lang="x-none"/>
              <a:t>Third level</a:t>
            </a:r>
          </a:p>
          <a:p>
            <a:pPr lvl="3" eaLnBrk="1" latinLnBrk="1" hangingPunct="1"/>
            <a:r>
              <a:rPr lang="x-none"/>
              <a:t>Fourth level</a:t>
            </a:r>
          </a:p>
          <a:p>
            <a:pPr lvl="4" eaLnBrk="1" latinLnBrk="1" hangingPunct="1"/>
            <a:r>
              <a:rPr lang="x-none"/>
              <a:t>Fifth level</a:t>
            </a:r>
            <a:endParaRPr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844278"/>
            <a:ext cx="4041775" cy="2969514"/>
          </a:xfrm>
        </p:spPr>
        <p:txBody>
          <a:bodyPr/>
          <a:lstStyle>
            <a:lvl1pPr eaLnBrk="1" latinLnBrk="0" hangingPunct="1">
              <a:defRPr kumimoji="0" sz="2400"/>
            </a:lvl1pPr>
            <a:lvl2pPr eaLnBrk="1" latinLnBrk="0" hangingPunct="1">
              <a:defRPr kumimoji="0" sz="2000"/>
            </a:lvl2pPr>
            <a:lvl3pPr eaLnBrk="1" latinLnBrk="0" hangingPunct="1">
              <a:defRPr kumimoji="0" sz="1800"/>
            </a:lvl3pPr>
            <a:lvl4pPr eaLnBrk="1" latinLnBrk="0" hangingPunct="1">
              <a:defRPr kumimoji="0" sz="1600"/>
            </a:lvl4pPr>
            <a:lvl5pPr eaLnBrk="1" latinLnBrk="0" hangingPunct="1">
              <a:defRPr kumimoji="0" sz="1600"/>
            </a:lvl5pPr>
            <a:extLst/>
          </a:lstStyle>
          <a:p>
            <a:pPr lvl="0" eaLnBrk="1" latinLnBrk="1" hangingPunct="1"/>
            <a:r>
              <a:rPr lang="x-none"/>
              <a:t>Click to edit Master text styles</a:t>
            </a:r>
          </a:p>
          <a:p>
            <a:pPr lvl="1" eaLnBrk="1" latinLnBrk="1" hangingPunct="1"/>
            <a:r>
              <a:rPr lang="x-none"/>
              <a:t>Second level</a:t>
            </a:r>
          </a:p>
          <a:p>
            <a:pPr lvl="2" eaLnBrk="1" latinLnBrk="1" hangingPunct="1"/>
            <a:r>
              <a:rPr lang="x-none"/>
              <a:t>Third level</a:t>
            </a:r>
          </a:p>
          <a:p>
            <a:pPr lvl="3" eaLnBrk="1" latinLnBrk="1" hangingPunct="1"/>
            <a:r>
              <a:rPr lang="x-none"/>
              <a:t>Fourth level</a:t>
            </a:r>
          </a:p>
          <a:p>
            <a:pPr lvl="4" eaLnBrk="1" latinLnBrk="1" hangingPunct="1"/>
            <a:r>
              <a:rPr lang="x-none"/>
              <a:t>Fifth level</a:t>
            </a:r>
            <a:endParaRPr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085435-8225-4333-BFFA-0096413F0D76}" type="datetimeFigureOut">
              <a:rPr kumimoji="0" lang="en-US" smtClean="0"/>
              <a:pPr/>
              <a:t>9/4/2018</a:t>
            </a:fld>
            <a:endParaRPr kumimoji="0"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D93096-5B34-4342-9326-69289CEAE4C2}" type="slidenum">
              <a:rPr kumimoji="0" lang="en-US" smtClean="0"/>
              <a:pPr/>
              <a:t>‹nº›</a:t>
            </a:fld>
            <a:endParaRPr kumimoji="0" lang="en-US"/>
          </a:p>
        </p:txBody>
      </p:sp>
      <p:sp>
        <p:nvSpPr>
          <p:cNvPr id="16" name="Rectangle 15"/>
          <p:cNvSpPr/>
          <p:nvPr/>
        </p:nvSpPr>
        <p:spPr>
          <a:xfrm>
            <a:off x="87790" y="510358"/>
            <a:ext cx="45720" cy="27432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kumimoji="0" lang="en-US" dirty="0"/>
          </a:p>
        </p:txBody>
      </p:sp>
      <p:sp>
        <p:nvSpPr>
          <p:cNvPr id="17" name="Rectangle 16"/>
          <p:cNvSpPr/>
          <p:nvPr/>
        </p:nvSpPr>
        <p:spPr>
          <a:xfrm>
            <a:off x="47305" y="510358"/>
            <a:ext cx="27432" cy="27432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kumimoji="0" lang="en-US" dirty="0"/>
          </a:p>
        </p:txBody>
      </p:sp>
      <p:sp>
        <p:nvSpPr>
          <p:cNvPr id="18" name="Rectangle 17"/>
          <p:cNvSpPr/>
          <p:nvPr/>
        </p:nvSpPr>
        <p:spPr>
          <a:xfrm>
            <a:off x="28252" y="510358"/>
            <a:ext cx="9144" cy="27432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kumimoji="0" lang="en-US"/>
          </a:p>
        </p:txBody>
      </p:sp>
      <p:sp>
        <p:nvSpPr>
          <p:cNvPr id="19" name="Rectangle 18"/>
          <p:cNvSpPr/>
          <p:nvPr/>
        </p:nvSpPr>
        <p:spPr>
          <a:xfrm>
            <a:off x="0" y="510358"/>
            <a:ext cx="9144" cy="27432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kumimoji="0" lang="en-US" dirty="0"/>
          </a:p>
        </p:txBody>
      </p:sp>
      <p:sp>
        <p:nvSpPr>
          <p:cNvPr id="20" name="Rectangle 19"/>
          <p:cNvSpPr/>
          <p:nvPr/>
        </p:nvSpPr>
        <p:spPr>
          <a:xfrm flipH="1">
            <a:off x="149770" y="510358"/>
            <a:ext cx="27432" cy="27432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kumimoji="0" lang="en-US" dirty="0"/>
          </a:p>
        </p:txBody>
      </p:sp>
      <p:sp>
        <p:nvSpPr>
          <p:cNvPr id="21" name="Rectangle 20"/>
          <p:cNvSpPr/>
          <p:nvPr/>
        </p:nvSpPr>
        <p:spPr>
          <a:xfrm flipH="1">
            <a:off x="189341" y="510358"/>
            <a:ext cx="27432" cy="27432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kumimoji="0" lang="en-US" dirty="0"/>
          </a:p>
        </p:txBody>
      </p:sp>
      <p:sp>
        <p:nvSpPr>
          <p:cNvPr id="22" name="Rectangle 21"/>
          <p:cNvSpPr/>
          <p:nvPr/>
        </p:nvSpPr>
        <p:spPr>
          <a:xfrm flipH="1">
            <a:off x="226682" y="510358"/>
            <a:ext cx="9144" cy="27432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kumimoji="0" lang="en-US"/>
          </a:p>
        </p:txBody>
      </p:sp>
      <p:sp>
        <p:nvSpPr>
          <p:cNvPr id="29" name="Rectangle 28"/>
          <p:cNvSpPr/>
          <p:nvPr/>
        </p:nvSpPr>
        <p:spPr>
          <a:xfrm flipH="1">
            <a:off x="254934" y="510358"/>
            <a:ext cx="9144" cy="27432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kumimoji="0" lang="en-US" dirty="0"/>
          </a:p>
        </p:txBody>
      </p:sp>
      <p:sp>
        <p:nvSpPr>
          <p:cNvPr id="30" name="Rectangle 29"/>
          <p:cNvSpPr/>
          <p:nvPr/>
        </p:nvSpPr>
        <p:spPr>
          <a:xfrm>
            <a:off x="278710" y="510358"/>
            <a:ext cx="36576" cy="27432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384048"/>
            <a:ext cx="7772400" cy="685800"/>
          </a:xfrm>
        </p:spPr>
        <p:txBody>
          <a:bodyPr/>
          <a:lstStyle>
            <a:lvl1pPr eaLnBrk="1" latinLnBrk="0" hangingPunct="1">
              <a:defRPr kumimoji="0" sz="4000" cap="none" baseline="0"/>
            </a:lvl1pPr>
            <a:extLst/>
          </a:lstStyle>
          <a:p>
            <a:pPr eaLnBrk="1" latinLnBrk="1" hangingPunct="1"/>
            <a:r>
              <a:rPr lang="x-none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83C494-2A87-468C-A21B-CB14FB9ABB00}" type="datetimeFigureOut">
              <a:rPr kumimoji="0" lang="en-US" smtClean="0"/>
              <a:pPr/>
              <a:t>9/4/2018</a:t>
            </a:fld>
            <a:endParaRPr kumimoji="0"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D93096-5B34-4342-9326-69289CEAE4C2}" type="slidenum">
              <a:rPr kumimoji="0" lang="en-US" smtClean="0"/>
              <a:pPr/>
              <a:t>‹nº›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180FA0-5B31-4864-A2BB-719EA5A679C6}" type="datetimeFigureOut">
              <a:rPr kumimoji="0" lang="en-US" smtClean="0"/>
              <a:pPr/>
              <a:t>9/4/2018</a:t>
            </a:fld>
            <a:endParaRPr kumimoji="0"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D93096-5B34-4342-9326-69289CEAE4C2}" type="slidenum">
              <a:rPr kumimoji="0" lang="en-US" smtClean="0"/>
              <a:pPr/>
              <a:t>‹nº›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4787"/>
            <a:ext cx="8229600" cy="871538"/>
          </a:xfrm>
        </p:spPr>
        <p:txBody>
          <a:bodyPr anchor="ctr"/>
          <a:lstStyle>
            <a:lvl1pPr algn="l" eaLnBrk="1" latinLnBrk="0" hangingPunct="1">
              <a:buNone/>
              <a:defRPr kumimoji="0" sz="3600" b="0"/>
            </a:lvl1pPr>
            <a:extLst/>
          </a:lstStyle>
          <a:p>
            <a:pPr eaLnBrk="1" latinLnBrk="1" hangingPunct="1"/>
            <a:r>
              <a:rPr lang="x-none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1076325"/>
            <a:ext cx="2514600" cy="3429000"/>
          </a:xfrm>
        </p:spPr>
        <p:txBody>
          <a:bodyPr/>
          <a:lstStyle>
            <a:lvl1pPr marL="54864" indent="0" eaLnBrk="1" latinLnBrk="0" hangingPunct="1">
              <a:buNone/>
              <a:defRPr kumimoji="0" sz="1800"/>
            </a:lvl1pPr>
            <a:lvl2pPr eaLnBrk="1" latinLnBrk="0" hangingPunct="1">
              <a:buNone/>
              <a:defRPr kumimoji="0" sz="1200"/>
            </a:lvl2pPr>
            <a:lvl3pPr eaLnBrk="1" latinLnBrk="0" hangingPunct="1">
              <a:buNone/>
              <a:defRPr kumimoji="0" sz="1000"/>
            </a:lvl3pPr>
            <a:lvl4pPr eaLnBrk="1" latinLnBrk="0" hangingPunct="1">
              <a:buNone/>
              <a:defRPr kumimoji="0" sz="900"/>
            </a:lvl4pPr>
            <a:lvl5pPr eaLnBrk="1" latinLnBrk="0" hangingPunct="1">
              <a:buNone/>
              <a:defRPr kumimoji="0" sz="900"/>
            </a:lvl5pPr>
            <a:extLst/>
          </a:lstStyle>
          <a:p>
            <a:pPr lvl="0" eaLnBrk="1" latinLnBrk="1" hangingPunct="1"/>
            <a:r>
              <a:rPr lang="x-none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00" y="1076325"/>
            <a:ext cx="5486400" cy="3429000"/>
          </a:xfrm>
        </p:spPr>
        <p:txBody>
          <a:bodyPr/>
          <a:lstStyle>
            <a:lvl1pPr eaLnBrk="1" latinLnBrk="0" hangingPunct="1">
              <a:defRPr kumimoji="0" sz="3200"/>
            </a:lvl1pPr>
            <a:lvl2pPr eaLnBrk="1" latinLnBrk="0" hangingPunct="1">
              <a:defRPr kumimoji="0" sz="2800"/>
            </a:lvl2pPr>
            <a:lvl3pPr eaLnBrk="1" latinLnBrk="0" hangingPunct="1">
              <a:defRPr kumimoji="0" sz="2400"/>
            </a:lvl3pPr>
            <a:lvl4pPr eaLnBrk="1" latinLnBrk="0" hangingPunct="1">
              <a:defRPr kumimoji="0" sz="2000"/>
            </a:lvl4pPr>
            <a:lvl5pPr eaLnBrk="1" latinLnBrk="0" hangingPunct="1">
              <a:defRPr kumimoji="0" sz="2000"/>
            </a:lvl5pPr>
            <a:extLst/>
          </a:lstStyle>
          <a:p>
            <a:pPr lvl="0" eaLnBrk="1" latinLnBrk="1" hangingPunct="1"/>
            <a:r>
              <a:rPr lang="x-none"/>
              <a:t>Click to edit Master text styles</a:t>
            </a:r>
          </a:p>
          <a:p>
            <a:pPr lvl="1" eaLnBrk="1" latinLnBrk="1" hangingPunct="1"/>
            <a:r>
              <a:rPr lang="x-none"/>
              <a:t>Second level</a:t>
            </a:r>
          </a:p>
          <a:p>
            <a:pPr lvl="2" eaLnBrk="1" latinLnBrk="1" hangingPunct="1"/>
            <a:r>
              <a:rPr lang="x-none"/>
              <a:t>Third level</a:t>
            </a:r>
          </a:p>
          <a:p>
            <a:pPr lvl="3" eaLnBrk="1" latinLnBrk="1" hangingPunct="1"/>
            <a:r>
              <a:rPr lang="x-none"/>
              <a:t>Fourth level</a:t>
            </a:r>
          </a:p>
          <a:p>
            <a:pPr lvl="4" eaLnBrk="1" latinLnBrk="1" hangingPunct="1"/>
            <a:r>
              <a:rPr lang="x-none"/>
              <a:t>Fifth level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ECC0C8-36B8-442A-833D-B6AACE86BB77}" type="datetimeFigureOut">
              <a:rPr kumimoji="0" lang="en-US" smtClean="0"/>
              <a:pPr/>
              <a:t>9/4/2018</a:t>
            </a:fld>
            <a:endParaRPr kumimoji="0"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D93096-5B34-4342-9326-69289CEAE4C2}" type="slidenum">
              <a:rPr kumimoji="0" lang="en-US" smtClean="0"/>
              <a:pPr/>
              <a:t>‹nº›</a:t>
            </a:fld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368032" y="0"/>
            <a:ext cx="8778240" cy="1408528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kumimoji="0" lang="en-US"/>
          </a:p>
        </p:txBody>
      </p:sp>
      <p:cxnSp>
        <p:nvCxnSpPr>
          <p:cNvPr id="9" name="Straight Connector 8"/>
          <p:cNvCxnSpPr/>
          <p:nvPr/>
        </p:nvCxnSpPr>
        <p:spPr>
          <a:xfrm flipV="1">
            <a:off x="363195" y="1413771"/>
            <a:ext cx="8782622" cy="0"/>
          </a:xfrm>
          <a:prstGeom prst="line">
            <a:avLst/>
          </a:prstGeom>
          <a:noFill/>
          <a:ln w="19050" cap="flat" cmpd="sng" algn="ctr">
            <a:solidFill>
              <a:srgbClr val="FFFFFF">
                <a:alpha val="100000"/>
              </a:srgbClr>
            </a:soli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28" name="Group 17"/>
          <p:cNvGrpSpPr/>
          <p:nvPr/>
        </p:nvGrpSpPr>
        <p:grpSpPr>
          <a:xfrm rot="5400000">
            <a:off x="8531177" y="898342"/>
            <a:ext cx="99572" cy="128466"/>
            <a:chOff x="6668087" y="1297746"/>
            <a:chExt cx="161840" cy="156602"/>
          </a:xfrm>
        </p:grpSpPr>
        <p:cxnSp>
          <p:nvCxnSpPr>
            <p:cNvPr id="15" name="Straight Connector 14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171450"/>
            <a:ext cx="6858000" cy="685800"/>
          </a:xfrm>
        </p:spPr>
        <p:txBody>
          <a:bodyPr anchor="b"/>
          <a:lstStyle>
            <a:lvl1pPr algn="l" eaLnBrk="1" latinLnBrk="0" hangingPunct="1">
              <a:buNone/>
              <a:defRPr kumimoji="0" sz="2100" b="0"/>
            </a:lvl1pPr>
            <a:extLst/>
          </a:lstStyle>
          <a:p>
            <a:pPr eaLnBrk="1" latinLnBrk="1" hangingPunct="1"/>
            <a:r>
              <a:rPr lang="x-none"/>
              <a:t>Click to edit Master title style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66712" y="1428750"/>
            <a:ext cx="8778240" cy="3720108"/>
          </a:xfrm>
        </p:spPr>
        <p:txBody>
          <a:bodyPr/>
          <a:lstStyle>
            <a:lvl1pPr eaLnBrk="1" latinLnBrk="0" hangingPunct="1">
              <a:buNone/>
              <a:defRPr kumimoji="0" sz="3200"/>
            </a:lvl1pPr>
            <a:extLst/>
          </a:lstStyle>
          <a:p>
            <a:r>
              <a:rPr kumimoji="0" lang="x-none"/>
              <a:t>Drag picture to placeholder or click icon to add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862608"/>
            <a:ext cx="6858000" cy="514350"/>
          </a:xfrm>
        </p:spPr>
        <p:txBody>
          <a:bodyPr/>
          <a:lstStyle>
            <a:lvl1pPr marL="27432" indent="0" eaLnBrk="1" latinLnBrk="0" hangingPunct="1">
              <a:spcBef>
                <a:spcPts val="0"/>
              </a:spcBef>
              <a:buNone/>
              <a:defRPr kumimoji="0" sz="1400">
                <a:solidFill>
                  <a:srgbClr val="FFFFFF"/>
                </a:solidFill>
              </a:defRPr>
            </a:lvl1pPr>
            <a:lvl2pPr eaLnBrk="1" latinLnBrk="0" hangingPunct="1">
              <a:defRPr kumimoji="0" sz="1200"/>
            </a:lvl2pPr>
            <a:lvl3pPr eaLnBrk="1" latinLnBrk="0" hangingPunct="1">
              <a:defRPr kumimoji="0" sz="1000"/>
            </a:lvl3pPr>
            <a:lvl4pPr eaLnBrk="1" latinLnBrk="0" hangingPunct="1">
              <a:defRPr kumimoji="0" sz="900"/>
            </a:lvl4pPr>
            <a:lvl5pPr eaLnBrk="1" latinLnBrk="0" hangingPunct="1">
              <a:defRPr kumimoji="0" sz="900"/>
            </a:lvl5pPr>
            <a:extLst/>
          </a:lstStyle>
          <a:p>
            <a:pPr lvl="0" eaLnBrk="1" latinLnBrk="1" hangingPunct="1"/>
            <a:r>
              <a:rPr lang="x-none"/>
              <a:t>Click to edit Master text styles</a:t>
            </a:r>
          </a:p>
        </p:txBody>
      </p:sp>
      <p:grpSp>
        <p:nvGrpSpPr>
          <p:cNvPr id="14" name="Group 17"/>
          <p:cNvGrpSpPr/>
          <p:nvPr/>
        </p:nvGrpSpPr>
        <p:grpSpPr>
          <a:xfrm rot="5400000">
            <a:off x="8683577" y="1012642"/>
            <a:ext cx="99572" cy="128466"/>
            <a:chOff x="6668087" y="1297746"/>
            <a:chExt cx="161840" cy="156602"/>
          </a:xfrm>
        </p:grpSpPr>
        <p:cxnSp>
          <p:nvCxnSpPr>
            <p:cNvPr id="11" name="Straight Connector 10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" name="Group 17"/>
          <p:cNvGrpSpPr/>
          <p:nvPr/>
        </p:nvGrpSpPr>
        <p:grpSpPr>
          <a:xfrm rot="5400000">
            <a:off x="8336684" y="1090014"/>
            <a:ext cx="99572" cy="128466"/>
            <a:chOff x="6668087" y="1297746"/>
            <a:chExt cx="161840" cy="156602"/>
          </a:xfrm>
        </p:grpSpPr>
        <p:cxnSp>
          <p:nvCxnSpPr>
            <p:cNvPr id="19" name="Straight Connector 18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E20EC5-AC53-4169-941E-EDF10CD23748}" type="datetimeFigureOut">
              <a:rPr kumimoji="0" lang="en-US" smtClean="0"/>
              <a:pPr/>
              <a:t>9/4/2018</a:t>
            </a:fld>
            <a:endParaRPr kumimoji="0"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D93096-5B34-4342-9326-69289CEAE4C2}" type="slidenum">
              <a:rPr kumimoji="0" lang="en-US" smtClean="0"/>
              <a:pPr/>
              <a:t>‹nº›</a:t>
            </a:fld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-1"/>
            <a:ext cx="365760" cy="5140842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255291" y="3785546"/>
            <a:ext cx="73152" cy="126873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255291" y="3597614"/>
            <a:ext cx="73152" cy="17145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255291" y="3478264"/>
            <a:ext cx="73152" cy="10287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255291" y="3406919"/>
            <a:ext cx="73152" cy="54864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kumimoji="0" lang="en-US" dirty="0"/>
          </a:p>
        </p:txBody>
      </p:sp>
      <p:sp>
        <p:nvSpPr>
          <p:cNvPr id="12" name="Rectangle 11"/>
          <p:cNvSpPr/>
          <p:nvPr/>
        </p:nvSpPr>
        <p:spPr>
          <a:xfrm>
            <a:off x="309558" y="510358"/>
            <a:ext cx="45720" cy="27432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kumimoji="0" lang="en-US" dirty="0"/>
          </a:p>
        </p:txBody>
      </p:sp>
      <p:sp>
        <p:nvSpPr>
          <p:cNvPr id="15" name="Rectangle 14"/>
          <p:cNvSpPr/>
          <p:nvPr/>
        </p:nvSpPr>
        <p:spPr>
          <a:xfrm>
            <a:off x="269073" y="510358"/>
            <a:ext cx="27432" cy="27432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kumimoji="0" lang="en-US" dirty="0"/>
          </a:p>
        </p:txBody>
      </p:sp>
      <p:sp>
        <p:nvSpPr>
          <p:cNvPr id="16" name="Rectangle 15"/>
          <p:cNvSpPr/>
          <p:nvPr/>
        </p:nvSpPr>
        <p:spPr>
          <a:xfrm>
            <a:off x="250020" y="510358"/>
            <a:ext cx="9144" cy="27432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kumimoji="0" lang="en-US"/>
          </a:p>
        </p:txBody>
      </p:sp>
      <p:sp>
        <p:nvSpPr>
          <p:cNvPr id="17" name="Rectangle 16"/>
          <p:cNvSpPr/>
          <p:nvPr/>
        </p:nvSpPr>
        <p:spPr>
          <a:xfrm>
            <a:off x="221768" y="510358"/>
            <a:ext cx="9144" cy="27432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914400" y="384048"/>
            <a:ext cx="7772400" cy="685800"/>
          </a:xfrm>
          <a:prstGeom prst="rect">
            <a:avLst/>
          </a:prstGeom>
        </p:spPr>
        <p:txBody>
          <a:bodyPr vert="horz" anchor="t">
            <a:noAutofit/>
          </a:bodyPr>
          <a:lstStyle/>
          <a:p>
            <a:pPr eaLnBrk="1" latinLnBrk="1" hangingPunct="1"/>
            <a:r>
              <a:rPr kumimoji="0" lang="x-none" dirty="0"/>
              <a:t>Click to edit Master title style</a:t>
            </a:r>
            <a:endParaRPr kumimoji="0" lang="en-US" dirty="0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914400" y="1337670"/>
            <a:ext cx="7772400" cy="342900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1" hangingPunct="1"/>
            <a:r>
              <a:rPr kumimoji="0" lang="x-none" dirty="0"/>
              <a:t>Click to edit Master text styles</a:t>
            </a:r>
          </a:p>
          <a:p>
            <a:pPr lvl="1" eaLnBrk="1" latinLnBrk="1" hangingPunct="1"/>
            <a:r>
              <a:rPr kumimoji="0" lang="x-none" dirty="0"/>
              <a:t>Second level</a:t>
            </a:r>
          </a:p>
          <a:p>
            <a:pPr lvl="2" eaLnBrk="1" latinLnBrk="1" hangingPunct="1"/>
            <a:r>
              <a:rPr kumimoji="0" lang="x-none" dirty="0"/>
              <a:t>Third level</a:t>
            </a:r>
          </a:p>
          <a:p>
            <a:pPr lvl="3" eaLnBrk="1" latinLnBrk="1" hangingPunct="1"/>
            <a:r>
              <a:rPr kumimoji="0" lang="x-none" dirty="0"/>
              <a:t>Fourth level</a:t>
            </a:r>
          </a:p>
          <a:p>
            <a:pPr lvl="4" eaLnBrk="1" latinLnBrk="1" hangingPunct="1"/>
            <a:r>
              <a:rPr kumimoji="0" lang="x-none" dirty="0"/>
              <a:t>Fifth level</a:t>
            </a:r>
            <a:endParaRPr kumimoji="0" lang="en-US" dirty="0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477000" y="4812507"/>
            <a:ext cx="2133600" cy="273844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8D3816DF-213E-421B-92D3-C068DBB023D6}" type="datetimeFigureOut">
              <a:rPr kumimoji="0" lang="en-US" smtClean="0">
                <a:solidFill>
                  <a:schemeClr val="tx2"/>
                </a:solidFill>
              </a:rPr>
              <a:pPr/>
              <a:t>9/4/2018</a:t>
            </a:fld>
            <a:endParaRPr kumimoji="0" lang="en-US" sz="1100" dirty="0">
              <a:solidFill>
                <a:schemeClr val="tx2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914400" y="4812507"/>
            <a:ext cx="5562600" cy="273844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pPr algn="r"/>
            <a:endParaRPr kumimoji="0" lang="en-US" sz="1100" dirty="0">
              <a:solidFill>
                <a:schemeClr val="tx2"/>
              </a:solidFill>
            </a:endParaRPr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610600" y="4812507"/>
            <a:ext cx="457200" cy="273844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  <a:extLst/>
          </a:lstStyle>
          <a:p>
            <a:pPr algn="l"/>
            <a:fld id="{72AC53DF-4216-466D-99A7-94400E6C2A25}" type="slidenum">
              <a:rPr kumimoji="0" lang="en-US" sz="1200" smtClean="0">
                <a:solidFill>
                  <a:schemeClr val="tx2"/>
                </a:solidFill>
              </a:rPr>
              <a:pPr algn="l"/>
              <a:t>‹nº›</a:t>
            </a:fld>
            <a:endParaRPr kumimoji="0" lang="en-US" sz="1200">
              <a:solidFill>
                <a:schemeClr val="tx2"/>
              </a:solidFill>
            </a:endParaRPr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 spc="-150" baseline="0">
          <a:solidFill>
            <a:schemeClr val="bg1"/>
          </a:solidFill>
          <a:effectLst>
            <a:outerShdw blurRad="50800" dist="50800" dir="2700000" algn="tl" rotWithShape="0">
              <a:srgbClr val="000000">
                <a:alpha val="43137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411480" indent="-342900" algn="l" rtl="0" eaLnBrk="1" latinLnBrk="0" hangingPunct="1">
        <a:spcBef>
          <a:spcPts val="700"/>
        </a:spcBef>
        <a:buClr>
          <a:schemeClr val="bg1"/>
        </a:buClr>
        <a:buSzPct val="95000"/>
        <a:buFont typeface="Wingdings"/>
        <a:buChar char="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40664" indent="-285750" algn="l" rtl="0" eaLnBrk="1" latinLnBrk="0" hangingPunct="1">
        <a:spcBef>
          <a:spcPct val="20000"/>
        </a:spcBef>
        <a:buClr>
          <a:schemeClr val="bg1"/>
        </a:buClr>
        <a:buSzPct val="90000"/>
        <a:buFont typeface="Wingdings"/>
        <a:buChar char="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bg1"/>
        </a:buClr>
        <a:buFont typeface="Wingdings 2"/>
        <a:buChar char="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61872" indent="-228600" algn="l" rtl="0" eaLnBrk="1" latinLnBrk="0" hangingPunct="1">
        <a:spcBef>
          <a:spcPct val="20000"/>
        </a:spcBef>
        <a:buClr>
          <a:schemeClr val="bg1"/>
        </a:buClr>
        <a:buFont typeface="Wingdings 3"/>
        <a:buChar char="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1481328" indent="-210312" algn="l" rtl="0" eaLnBrk="1" latinLnBrk="0" hangingPunct="1">
        <a:spcBef>
          <a:spcPct val="20000"/>
        </a:spcBef>
        <a:buClr>
          <a:schemeClr val="bg1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9928" indent="-210312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01952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93976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23.png"/><Relationship Id="rId7" Type="http://schemas.openxmlformats.org/officeDocument/2006/relationships/image" Target="../media/image27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png"/><Relationship Id="rId11" Type="http://schemas.openxmlformats.org/officeDocument/2006/relationships/image" Target="../media/image30.png"/><Relationship Id="rId5" Type="http://schemas.openxmlformats.org/officeDocument/2006/relationships/image" Target="../media/image25.png"/><Relationship Id="rId10" Type="http://schemas.openxmlformats.org/officeDocument/2006/relationships/image" Target="../media/image12.png"/><Relationship Id="rId4" Type="http://schemas.openxmlformats.org/officeDocument/2006/relationships/image" Target="../media/image24.png"/><Relationship Id="rId9" Type="http://schemas.openxmlformats.org/officeDocument/2006/relationships/image" Target="../media/image29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="" xmlns:a16="http://schemas.microsoft.com/office/drawing/2014/main" id="{850298BF-86E3-467A-8D5E-FD1B4CE3E6A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61" r="3125" b="23587"/>
          <a:stretch/>
        </p:blipFill>
        <p:spPr>
          <a:xfrm>
            <a:off x="1115616" y="205853"/>
            <a:ext cx="6696744" cy="2664297"/>
          </a:xfrm>
          <a:prstGeom prst="rect">
            <a:avLst/>
          </a:prstGeom>
        </p:spPr>
      </p:pic>
      <p:sp>
        <p:nvSpPr>
          <p:cNvPr id="5" name="Retângulo 4">
            <a:extLst>
              <a:ext uri="{FF2B5EF4-FFF2-40B4-BE49-F238E27FC236}">
                <a16:creationId xmlns="" xmlns:a16="http://schemas.microsoft.com/office/drawing/2014/main" id="{FCA7855E-E7E0-4EAA-9962-CECF8A257C93}"/>
              </a:ext>
            </a:extLst>
          </p:cNvPr>
          <p:cNvSpPr/>
          <p:nvPr/>
        </p:nvSpPr>
        <p:spPr>
          <a:xfrm>
            <a:off x="7543800" y="4476750"/>
            <a:ext cx="1600200" cy="6667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7" name="Retângulo 26"/>
          <p:cNvSpPr/>
          <p:nvPr/>
        </p:nvSpPr>
        <p:spPr>
          <a:xfrm>
            <a:off x="3635896" y="4476750"/>
            <a:ext cx="189346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2000" dirty="0">
                <a:solidFill>
                  <a:srgbClr val="0066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pt-BR" sz="2000" dirty="0" smtClean="0">
                <a:solidFill>
                  <a:srgbClr val="0066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etembro </a:t>
            </a:r>
            <a:r>
              <a:rPr lang="pt-BR" sz="2000" dirty="0">
                <a:solidFill>
                  <a:srgbClr val="0066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2018</a:t>
            </a:r>
          </a:p>
        </p:txBody>
      </p:sp>
      <p:sp>
        <p:nvSpPr>
          <p:cNvPr id="6" name="Retângulo 5"/>
          <p:cNvSpPr>
            <a:spLocks noChangeArrowheads="1"/>
          </p:cNvSpPr>
          <p:nvPr/>
        </p:nvSpPr>
        <p:spPr bwMode="auto">
          <a:xfrm>
            <a:off x="787909" y="3465701"/>
            <a:ext cx="7704856" cy="4154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pt-BR" sz="2100" b="1" i="1" dirty="0" smtClean="0">
                <a:solidFill>
                  <a:srgbClr val="44575F"/>
                </a:solidFill>
                <a:latin typeface="Century Gothic" pitchFamily="34" charset="0"/>
              </a:rPr>
              <a:t>Importância </a:t>
            </a:r>
            <a:r>
              <a:rPr lang="pt-BR" sz="2100" b="1" i="1" dirty="0">
                <a:solidFill>
                  <a:srgbClr val="44575F"/>
                </a:solidFill>
                <a:latin typeface="Century Gothic" pitchFamily="34" charset="0"/>
              </a:rPr>
              <a:t>de se fazer uma Previdência Complementar </a:t>
            </a:r>
          </a:p>
        </p:txBody>
      </p:sp>
    </p:spTree>
    <p:extLst>
      <p:ext uri="{BB962C8B-B14F-4D97-AF65-F5344CB8AC3E}">
        <p14:creationId xmlns:p14="http://schemas.microsoft.com/office/powerpoint/2010/main" val="36273033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/>
          <p:cNvSpPr/>
          <p:nvPr/>
        </p:nvSpPr>
        <p:spPr>
          <a:xfrm>
            <a:off x="7543800" y="4476750"/>
            <a:ext cx="1600200" cy="6667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" name="Retângulo 10"/>
          <p:cNvSpPr/>
          <p:nvPr/>
        </p:nvSpPr>
        <p:spPr>
          <a:xfrm>
            <a:off x="357158" y="395296"/>
            <a:ext cx="392909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800" b="1" dirty="0">
                <a:solidFill>
                  <a:srgbClr val="006699"/>
                </a:solidFill>
              </a:rPr>
              <a:t>PLANO GOIÁS SEGURO</a:t>
            </a:r>
          </a:p>
        </p:txBody>
      </p:sp>
      <p:sp>
        <p:nvSpPr>
          <p:cNvPr id="5" name="CaixaDeTexto 4"/>
          <p:cNvSpPr txBox="1"/>
          <p:nvPr/>
        </p:nvSpPr>
        <p:spPr>
          <a:xfrm>
            <a:off x="533400" y="1276350"/>
            <a:ext cx="838200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fontAlgn="base"/>
            <a:r>
              <a:rPr lang="pt-BR" sz="2400" b="1" dirty="0">
                <a:solidFill>
                  <a:srgbClr val="006699"/>
                </a:solidFill>
              </a:rPr>
              <a:t>A quem se destina?</a:t>
            </a:r>
          </a:p>
          <a:p>
            <a:pPr algn="just" fontAlgn="base"/>
            <a:endParaRPr lang="pt-BR" sz="2400" dirty="0">
              <a:solidFill>
                <a:srgbClr val="006699"/>
              </a:solidFill>
            </a:endParaRPr>
          </a:p>
          <a:p>
            <a:pPr algn="just" fontAlgn="base"/>
            <a:r>
              <a:rPr lang="pt-BR" sz="2400" dirty="0">
                <a:solidFill>
                  <a:srgbClr val="006699"/>
                </a:solidFill>
              </a:rPr>
              <a:t>Pessoal ocupante de cargo de provimento efetivo ou vitalício, no âmbito do Poder Executivo, de suas autarquias e fundações, do Poder Legislativo, bem como do Poder Judiciário, do Ministério Público, da Defensoria Pública, dos Tribunais de Contas do Estado e dos Municípios.</a:t>
            </a:r>
          </a:p>
        </p:txBody>
      </p:sp>
      <p:pic>
        <p:nvPicPr>
          <p:cNvPr id="6" name="Imagem 5">
            <a:extLst>
              <a:ext uri="{FF2B5EF4-FFF2-40B4-BE49-F238E27FC236}">
                <a16:creationId xmlns="" xmlns:a16="http://schemas.microsoft.com/office/drawing/2014/main" id="{8246EA18-09E6-4BA3-9360-B6E809E2BB1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28388" y="0"/>
            <a:ext cx="945350" cy="531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33430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/>
          <p:cNvSpPr/>
          <p:nvPr/>
        </p:nvSpPr>
        <p:spPr>
          <a:xfrm>
            <a:off x="7543800" y="4476750"/>
            <a:ext cx="1600200" cy="6667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" name="Retângulo 10"/>
          <p:cNvSpPr/>
          <p:nvPr/>
        </p:nvSpPr>
        <p:spPr>
          <a:xfrm>
            <a:off x="357158" y="395296"/>
            <a:ext cx="392909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800" b="1" dirty="0">
                <a:solidFill>
                  <a:srgbClr val="006699"/>
                </a:solidFill>
              </a:rPr>
              <a:t>PLANO GOIÁS SEGURO</a:t>
            </a:r>
          </a:p>
        </p:txBody>
      </p:sp>
      <p:sp>
        <p:nvSpPr>
          <p:cNvPr id="8" name="Retângulo 7"/>
          <p:cNvSpPr/>
          <p:nvPr/>
        </p:nvSpPr>
        <p:spPr>
          <a:xfrm>
            <a:off x="428596" y="1214428"/>
            <a:ext cx="8572560" cy="18312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base"/>
            <a:r>
              <a:rPr lang="pt-BR" sz="2000" b="1" dirty="0">
                <a:solidFill>
                  <a:srgbClr val="006699"/>
                </a:solidFill>
              </a:rPr>
              <a:t>Há limite para a contribuição? Até quanto o Empregador acompanha?</a:t>
            </a:r>
          </a:p>
          <a:p>
            <a:pPr algn="just" fontAlgn="base"/>
            <a:endParaRPr lang="pt-BR" sz="1050" dirty="0">
              <a:solidFill>
                <a:srgbClr val="006699"/>
              </a:solidFill>
            </a:endParaRPr>
          </a:p>
          <a:p>
            <a:pPr algn="just" fontAlgn="base"/>
            <a:r>
              <a:rPr lang="pt-BR" sz="2000" dirty="0">
                <a:solidFill>
                  <a:srgbClr val="006699"/>
                </a:solidFill>
              </a:rPr>
              <a:t>O servidor pode contribuir com o percentual que desejar, porém, o Empregador (Patrocinador) contribuirá paritariamente com o servidor somente até o limite de </a:t>
            </a:r>
            <a:r>
              <a:rPr lang="pt-BR" sz="2000" b="1" dirty="0">
                <a:solidFill>
                  <a:srgbClr val="006699"/>
                </a:solidFill>
              </a:rPr>
              <a:t>8,5% </a:t>
            </a:r>
            <a:r>
              <a:rPr lang="pt-BR" sz="2000" dirty="0">
                <a:solidFill>
                  <a:srgbClr val="006699"/>
                </a:solidFill>
              </a:rPr>
              <a:t>sobre a parcela que ultrapassar o valor do teto do INSS, atualmente de R$ 5.645,80</a:t>
            </a:r>
            <a:r>
              <a:rPr lang="pt-BR" sz="2000" b="1" dirty="0">
                <a:solidFill>
                  <a:srgbClr val="006699"/>
                </a:solidFill>
              </a:rPr>
              <a:t>.</a:t>
            </a:r>
          </a:p>
        </p:txBody>
      </p:sp>
      <p:sp>
        <p:nvSpPr>
          <p:cNvPr id="7" name="Retângulo 6"/>
          <p:cNvSpPr/>
          <p:nvPr/>
        </p:nvSpPr>
        <p:spPr>
          <a:xfrm>
            <a:off x="428628" y="3273917"/>
            <a:ext cx="8643966" cy="8694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pt-BR" sz="2000" b="1" dirty="0">
                <a:solidFill>
                  <a:srgbClr val="006699"/>
                </a:solidFill>
              </a:rPr>
              <a:t>O servidor pode depositar qualquer valor no Plano?</a:t>
            </a:r>
          </a:p>
          <a:p>
            <a:pPr fontAlgn="base"/>
            <a:endParaRPr lang="pt-BR" sz="1050" b="1" dirty="0">
              <a:solidFill>
                <a:srgbClr val="006699"/>
              </a:solidFill>
            </a:endParaRPr>
          </a:p>
          <a:p>
            <a:pPr fontAlgn="base"/>
            <a:r>
              <a:rPr lang="pt-BR" sz="2000" dirty="0">
                <a:solidFill>
                  <a:srgbClr val="006699"/>
                </a:solidFill>
              </a:rPr>
              <a:t>Sim. Neste caso, o servidor deve fazer uma </a:t>
            </a:r>
            <a:r>
              <a:rPr lang="pt-BR" sz="2000" b="1" dirty="0">
                <a:solidFill>
                  <a:srgbClr val="006699"/>
                </a:solidFill>
              </a:rPr>
              <a:t>contribuição facultativa.</a:t>
            </a:r>
            <a:endParaRPr lang="pt-BR" sz="2000" dirty="0">
              <a:solidFill>
                <a:srgbClr val="006699"/>
              </a:solidFill>
            </a:endParaRPr>
          </a:p>
        </p:txBody>
      </p:sp>
      <p:pic>
        <p:nvPicPr>
          <p:cNvPr id="9" name="Imagem 8">
            <a:extLst>
              <a:ext uri="{FF2B5EF4-FFF2-40B4-BE49-F238E27FC236}">
                <a16:creationId xmlns="" xmlns:a16="http://schemas.microsoft.com/office/drawing/2014/main" id="{CFCC25D8-3604-4FED-BC8A-3D31136D1F2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28388" y="0"/>
            <a:ext cx="945350" cy="531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74417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/>
          <p:cNvSpPr/>
          <p:nvPr/>
        </p:nvSpPr>
        <p:spPr>
          <a:xfrm>
            <a:off x="7543800" y="4476750"/>
            <a:ext cx="1600200" cy="6667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" name="Retângulo 10"/>
          <p:cNvSpPr/>
          <p:nvPr/>
        </p:nvSpPr>
        <p:spPr>
          <a:xfrm>
            <a:off x="357158" y="395296"/>
            <a:ext cx="392909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800" b="1" dirty="0">
                <a:solidFill>
                  <a:srgbClr val="006699"/>
                </a:solidFill>
              </a:rPr>
              <a:t>PLANO GOIÁS SEGURO</a:t>
            </a:r>
          </a:p>
        </p:txBody>
      </p:sp>
      <p:sp>
        <p:nvSpPr>
          <p:cNvPr id="7" name="Retângulo 6"/>
          <p:cNvSpPr/>
          <p:nvPr/>
        </p:nvSpPr>
        <p:spPr>
          <a:xfrm>
            <a:off x="357158" y="1100070"/>
            <a:ext cx="864396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pt-BR" sz="2800" b="1" dirty="0">
                <a:solidFill>
                  <a:srgbClr val="006699"/>
                </a:solidFill>
              </a:rPr>
              <a:t>Benefícios:</a:t>
            </a:r>
          </a:p>
        </p:txBody>
      </p:sp>
      <p:sp>
        <p:nvSpPr>
          <p:cNvPr id="6" name="Retângulo 5"/>
          <p:cNvSpPr/>
          <p:nvPr/>
        </p:nvSpPr>
        <p:spPr>
          <a:xfrm>
            <a:off x="428596" y="1785932"/>
            <a:ext cx="664373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rgbClr val="006699"/>
                </a:solidFill>
              </a:rPr>
              <a:t>I   - </a:t>
            </a:r>
            <a:r>
              <a:rPr lang="en-US" sz="2400" b="1" dirty="0" err="1">
                <a:solidFill>
                  <a:srgbClr val="006699"/>
                </a:solidFill>
              </a:rPr>
              <a:t>Aposentadoria</a:t>
            </a:r>
            <a:r>
              <a:rPr lang="en-US" sz="2400" b="1" dirty="0">
                <a:solidFill>
                  <a:srgbClr val="006699"/>
                </a:solidFill>
              </a:rPr>
              <a:t> </a:t>
            </a:r>
            <a:r>
              <a:rPr lang="en-US" sz="2400" b="1" dirty="0" err="1">
                <a:solidFill>
                  <a:srgbClr val="006699"/>
                </a:solidFill>
              </a:rPr>
              <a:t>Programada</a:t>
            </a:r>
            <a:endParaRPr lang="en-US" sz="2400" b="1" dirty="0">
              <a:solidFill>
                <a:srgbClr val="006699"/>
              </a:solidFill>
            </a:endParaRPr>
          </a:p>
          <a:p>
            <a:r>
              <a:rPr lang="en-US" sz="2400" b="1" dirty="0">
                <a:solidFill>
                  <a:srgbClr val="006699"/>
                </a:solidFill>
              </a:rPr>
              <a:t>II  - </a:t>
            </a:r>
            <a:r>
              <a:rPr lang="en-US" sz="2400" b="1" dirty="0" err="1">
                <a:solidFill>
                  <a:srgbClr val="006699"/>
                </a:solidFill>
              </a:rPr>
              <a:t>Benefício</a:t>
            </a:r>
            <a:r>
              <a:rPr lang="en-US" sz="2400" b="1" dirty="0">
                <a:solidFill>
                  <a:srgbClr val="006699"/>
                </a:solidFill>
              </a:rPr>
              <a:t> de </a:t>
            </a:r>
            <a:r>
              <a:rPr lang="en-US" sz="2400" b="1" dirty="0" err="1">
                <a:solidFill>
                  <a:srgbClr val="006699"/>
                </a:solidFill>
              </a:rPr>
              <a:t>Longevidade</a:t>
            </a:r>
            <a:r>
              <a:rPr lang="en-US" sz="2400" b="1" dirty="0">
                <a:solidFill>
                  <a:srgbClr val="006699"/>
                </a:solidFill>
              </a:rPr>
              <a:t> </a:t>
            </a:r>
          </a:p>
          <a:p>
            <a:r>
              <a:rPr lang="en-US" sz="2400" b="1" dirty="0">
                <a:solidFill>
                  <a:srgbClr val="006699"/>
                </a:solidFill>
              </a:rPr>
              <a:t>III  - </a:t>
            </a:r>
            <a:r>
              <a:rPr lang="en-US" sz="2400" b="1" dirty="0" err="1">
                <a:solidFill>
                  <a:srgbClr val="006699"/>
                </a:solidFill>
              </a:rPr>
              <a:t>Aposentadoria</a:t>
            </a:r>
            <a:r>
              <a:rPr lang="en-US" sz="2400" b="1" dirty="0">
                <a:solidFill>
                  <a:srgbClr val="006699"/>
                </a:solidFill>
              </a:rPr>
              <a:t> </a:t>
            </a:r>
            <a:r>
              <a:rPr lang="en-US" sz="2400" b="1" dirty="0" err="1">
                <a:solidFill>
                  <a:srgbClr val="006699"/>
                </a:solidFill>
              </a:rPr>
              <a:t>por</a:t>
            </a:r>
            <a:r>
              <a:rPr lang="en-US" sz="2400" b="1" dirty="0">
                <a:solidFill>
                  <a:srgbClr val="006699"/>
                </a:solidFill>
              </a:rPr>
              <a:t> </a:t>
            </a:r>
            <a:r>
              <a:rPr lang="en-US" sz="2400" b="1" dirty="0" err="1">
                <a:solidFill>
                  <a:srgbClr val="006699"/>
                </a:solidFill>
              </a:rPr>
              <a:t>Invalidez</a:t>
            </a:r>
            <a:r>
              <a:rPr lang="en-US" sz="2400" b="1" dirty="0">
                <a:solidFill>
                  <a:srgbClr val="006699"/>
                </a:solidFill>
              </a:rPr>
              <a:t> </a:t>
            </a:r>
          </a:p>
          <a:p>
            <a:r>
              <a:rPr lang="pt-BR" sz="2400" b="1" dirty="0">
                <a:solidFill>
                  <a:srgbClr val="006699"/>
                </a:solidFill>
              </a:rPr>
              <a:t>IV - Pensão por Morte</a:t>
            </a:r>
          </a:p>
        </p:txBody>
      </p:sp>
      <p:sp>
        <p:nvSpPr>
          <p:cNvPr id="8" name="Chave direita 7"/>
          <p:cNvSpPr/>
          <p:nvPr/>
        </p:nvSpPr>
        <p:spPr>
          <a:xfrm>
            <a:off x="4786314" y="2571750"/>
            <a:ext cx="214314" cy="642942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CaixaDeTexto 8"/>
          <p:cNvSpPr txBox="1"/>
          <p:nvPr/>
        </p:nvSpPr>
        <p:spPr>
          <a:xfrm>
            <a:off x="5000628" y="2571750"/>
            <a:ext cx="215424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 err="1">
                <a:solidFill>
                  <a:srgbClr val="006699"/>
                </a:solidFill>
              </a:rPr>
              <a:t>Cobertura</a:t>
            </a:r>
            <a:r>
              <a:rPr lang="en-US" b="1" dirty="0">
                <a:solidFill>
                  <a:srgbClr val="006699"/>
                </a:solidFill>
              </a:rPr>
              <a:t> </a:t>
            </a:r>
            <a:r>
              <a:rPr lang="en-US" b="1" dirty="0" err="1">
                <a:solidFill>
                  <a:srgbClr val="006699"/>
                </a:solidFill>
              </a:rPr>
              <a:t>Adicional</a:t>
            </a:r>
            <a:endParaRPr lang="en-US" b="1" dirty="0">
              <a:solidFill>
                <a:srgbClr val="006699"/>
              </a:solidFill>
            </a:endParaRPr>
          </a:p>
          <a:p>
            <a:pPr algn="ctr"/>
            <a:r>
              <a:rPr lang="en-US" b="1" dirty="0">
                <a:solidFill>
                  <a:srgbClr val="006699"/>
                </a:solidFill>
              </a:rPr>
              <a:t>(</a:t>
            </a:r>
            <a:r>
              <a:rPr lang="en-US" b="1" dirty="0" err="1">
                <a:solidFill>
                  <a:srgbClr val="006699"/>
                </a:solidFill>
              </a:rPr>
              <a:t>Cia</a:t>
            </a:r>
            <a:r>
              <a:rPr lang="en-US" b="1" dirty="0">
                <a:solidFill>
                  <a:srgbClr val="006699"/>
                </a:solidFill>
              </a:rPr>
              <a:t> </a:t>
            </a:r>
            <a:r>
              <a:rPr lang="en-US" b="1" dirty="0" err="1">
                <a:solidFill>
                  <a:srgbClr val="006699"/>
                </a:solidFill>
              </a:rPr>
              <a:t>Seguradora</a:t>
            </a:r>
            <a:r>
              <a:rPr lang="en-US" b="1" dirty="0">
                <a:solidFill>
                  <a:srgbClr val="006699"/>
                </a:solidFill>
              </a:rPr>
              <a:t>)</a:t>
            </a:r>
          </a:p>
        </p:txBody>
      </p:sp>
      <p:pic>
        <p:nvPicPr>
          <p:cNvPr id="12" name="Imagem 11">
            <a:extLst>
              <a:ext uri="{FF2B5EF4-FFF2-40B4-BE49-F238E27FC236}">
                <a16:creationId xmlns="" xmlns:a16="http://schemas.microsoft.com/office/drawing/2014/main" id="{4F07F71B-6B77-407A-8536-BF6E73EF2EB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28388" y="0"/>
            <a:ext cx="945350" cy="531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51383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/>
          <p:cNvSpPr/>
          <p:nvPr/>
        </p:nvSpPr>
        <p:spPr>
          <a:xfrm>
            <a:off x="7543800" y="4476750"/>
            <a:ext cx="1600200" cy="6667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" name="Retângulo 10"/>
          <p:cNvSpPr/>
          <p:nvPr/>
        </p:nvSpPr>
        <p:spPr>
          <a:xfrm>
            <a:off x="357158" y="395296"/>
            <a:ext cx="392909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800" b="1" dirty="0">
                <a:solidFill>
                  <a:srgbClr val="006699"/>
                </a:solidFill>
              </a:rPr>
              <a:t>PLANO GOIÁS SEGURO</a:t>
            </a:r>
          </a:p>
        </p:txBody>
      </p:sp>
      <p:sp>
        <p:nvSpPr>
          <p:cNvPr id="7" name="Retângulo 6"/>
          <p:cNvSpPr/>
          <p:nvPr/>
        </p:nvSpPr>
        <p:spPr>
          <a:xfrm>
            <a:off x="357158" y="1100070"/>
            <a:ext cx="8643966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pt-BR" sz="2800" b="1" dirty="0">
                <a:solidFill>
                  <a:srgbClr val="006699"/>
                </a:solidFill>
              </a:rPr>
              <a:t>Institutos:</a:t>
            </a:r>
          </a:p>
          <a:p>
            <a:pPr fontAlgn="base"/>
            <a:endParaRPr lang="pt-BR" sz="2800" b="1" dirty="0">
              <a:solidFill>
                <a:srgbClr val="006699"/>
              </a:solidFill>
            </a:endParaRPr>
          </a:p>
          <a:p>
            <a:r>
              <a:rPr lang="en-US" sz="2800" b="1" dirty="0">
                <a:solidFill>
                  <a:srgbClr val="006699"/>
                </a:solidFill>
              </a:rPr>
              <a:t>I - Autopatrocínio</a:t>
            </a:r>
          </a:p>
          <a:p>
            <a:r>
              <a:rPr lang="en-US" sz="2800" b="1" dirty="0">
                <a:solidFill>
                  <a:srgbClr val="006699"/>
                </a:solidFill>
              </a:rPr>
              <a:t>II - </a:t>
            </a:r>
            <a:r>
              <a:rPr lang="en-US" sz="2800" b="1" dirty="0" err="1">
                <a:solidFill>
                  <a:srgbClr val="006699"/>
                </a:solidFill>
              </a:rPr>
              <a:t>Benefício</a:t>
            </a:r>
            <a:r>
              <a:rPr lang="en-US" sz="2800" b="1" dirty="0">
                <a:solidFill>
                  <a:srgbClr val="006699"/>
                </a:solidFill>
              </a:rPr>
              <a:t> </a:t>
            </a:r>
            <a:r>
              <a:rPr lang="en-US" sz="2800" b="1" dirty="0" err="1">
                <a:solidFill>
                  <a:srgbClr val="006699"/>
                </a:solidFill>
              </a:rPr>
              <a:t>Proporcional</a:t>
            </a:r>
            <a:r>
              <a:rPr lang="en-US" sz="2800" b="1" dirty="0">
                <a:solidFill>
                  <a:srgbClr val="006699"/>
                </a:solidFill>
              </a:rPr>
              <a:t> </a:t>
            </a:r>
            <a:r>
              <a:rPr lang="en-US" sz="2800" b="1" dirty="0" err="1">
                <a:solidFill>
                  <a:srgbClr val="006699"/>
                </a:solidFill>
              </a:rPr>
              <a:t>Diferido</a:t>
            </a:r>
            <a:r>
              <a:rPr lang="en-US" sz="2800" b="1" dirty="0">
                <a:solidFill>
                  <a:srgbClr val="006699"/>
                </a:solidFill>
              </a:rPr>
              <a:t> </a:t>
            </a:r>
          </a:p>
          <a:p>
            <a:r>
              <a:rPr lang="en-US" sz="2800" b="1" dirty="0">
                <a:solidFill>
                  <a:srgbClr val="006699"/>
                </a:solidFill>
              </a:rPr>
              <a:t>III - </a:t>
            </a:r>
            <a:r>
              <a:rPr lang="en-US" sz="2800" b="1" dirty="0" err="1">
                <a:solidFill>
                  <a:srgbClr val="006699"/>
                </a:solidFill>
              </a:rPr>
              <a:t>Portabilidade</a:t>
            </a:r>
            <a:endParaRPr lang="en-US" sz="2800" b="1" dirty="0">
              <a:solidFill>
                <a:srgbClr val="006699"/>
              </a:solidFill>
            </a:endParaRPr>
          </a:p>
          <a:p>
            <a:r>
              <a:rPr lang="en-US" sz="2800" b="1" dirty="0">
                <a:solidFill>
                  <a:srgbClr val="006699"/>
                </a:solidFill>
              </a:rPr>
              <a:t>IV - </a:t>
            </a:r>
            <a:r>
              <a:rPr lang="en-US" sz="2800" b="1" dirty="0" err="1">
                <a:solidFill>
                  <a:srgbClr val="006699"/>
                </a:solidFill>
              </a:rPr>
              <a:t>Resgate</a:t>
            </a:r>
            <a:endParaRPr lang="pt-BR" sz="2800" b="1" dirty="0">
              <a:solidFill>
                <a:srgbClr val="006699"/>
              </a:solidFill>
            </a:endParaRPr>
          </a:p>
        </p:txBody>
      </p:sp>
      <p:pic>
        <p:nvPicPr>
          <p:cNvPr id="6" name="Imagem 5">
            <a:extLst>
              <a:ext uri="{FF2B5EF4-FFF2-40B4-BE49-F238E27FC236}">
                <a16:creationId xmlns="" xmlns:a16="http://schemas.microsoft.com/office/drawing/2014/main" id="{DED712B7-6C2D-4C4D-9EC1-A8A391EDE06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28388" y="0"/>
            <a:ext cx="945350" cy="531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80585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/>
          <p:cNvSpPr/>
          <p:nvPr/>
        </p:nvSpPr>
        <p:spPr>
          <a:xfrm>
            <a:off x="7543800" y="4476750"/>
            <a:ext cx="1600200" cy="6667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" name="Retângulo 10"/>
          <p:cNvSpPr/>
          <p:nvPr/>
        </p:nvSpPr>
        <p:spPr>
          <a:xfrm>
            <a:off x="357158" y="395296"/>
            <a:ext cx="392909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800" b="1" dirty="0">
                <a:solidFill>
                  <a:srgbClr val="006699"/>
                </a:solidFill>
              </a:rPr>
              <a:t>PLANO GOIÁS SEGURO</a:t>
            </a:r>
          </a:p>
        </p:txBody>
      </p:sp>
      <p:sp>
        <p:nvSpPr>
          <p:cNvPr id="7" name="Retângulo 6"/>
          <p:cNvSpPr/>
          <p:nvPr/>
        </p:nvSpPr>
        <p:spPr>
          <a:xfrm>
            <a:off x="357158" y="1100070"/>
            <a:ext cx="864396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pt-BR" sz="2800" b="1" dirty="0">
                <a:solidFill>
                  <a:srgbClr val="006699"/>
                </a:solidFill>
              </a:rPr>
              <a:t>Política de Investimentos:</a:t>
            </a:r>
          </a:p>
        </p:txBody>
      </p:sp>
      <p:sp>
        <p:nvSpPr>
          <p:cNvPr id="6" name="Retângulo 5"/>
          <p:cNvSpPr/>
          <p:nvPr/>
        </p:nvSpPr>
        <p:spPr>
          <a:xfrm>
            <a:off x="428596" y="1785932"/>
            <a:ext cx="835824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sz="2400" dirty="0">
                <a:solidFill>
                  <a:srgbClr val="006699"/>
                </a:solidFill>
                <a:latin typeface="Arial" pitchFamily="34" charset="0"/>
                <a:cs typeface="Arial" pitchFamily="34" charset="0"/>
              </a:rPr>
              <a:t>Os recursos aportados na conta individual da cada participante serão aplicados conforme a política de investimentos da entidade, aprovada pelo Conselho Deliberativo, conforme os limites definidos pela CMN.</a:t>
            </a:r>
          </a:p>
        </p:txBody>
      </p:sp>
      <p:pic>
        <p:nvPicPr>
          <p:cNvPr id="8" name="Imagem 7">
            <a:extLst>
              <a:ext uri="{FF2B5EF4-FFF2-40B4-BE49-F238E27FC236}">
                <a16:creationId xmlns="" xmlns:a16="http://schemas.microsoft.com/office/drawing/2014/main" id="{8EAB8279-DF88-4BD2-8502-C68E30C6C9A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28388" y="0"/>
            <a:ext cx="945350" cy="531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77021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/>
          <p:cNvSpPr/>
          <p:nvPr/>
        </p:nvSpPr>
        <p:spPr>
          <a:xfrm>
            <a:off x="7543800" y="4476750"/>
            <a:ext cx="1600200" cy="6667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86019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9114" y="857238"/>
            <a:ext cx="8566799" cy="3571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1" name="Retângulo 10"/>
          <p:cNvSpPr/>
          <p:nvPr/>
        </p:nvSpPr>
        <p:spPr>
          <a:xfrm>
            <a:off x="357158" y="395296"/>
            <a:ext cx="392909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800" b="1" dirty="0">
                <a:solidFill>
                  <a:srgbClr val="006699"/>
                </a:solidFill>
              </a:rPr>
              <a:t>PLANO GOIÁS SEGURO</a:t>
            </a:r>
          </a:p>
        </p:txBody>
      </p:sp>
      <p:sp>
        <p:nvSpPr>
          <p:cNvPr id="12" name="CaixaDeTexto 11"/>
          <p:cNvSpPr txBox="1"/>
          <p:nvPr/>
        </p:nvSpPr>
        <p:spPr>
          <a:xfrm>
            <a:off x="1214414" y="1363798"/>
            <a:ext cx="21431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err="1">
                <a:solidFill>
                  <a:schemeClr val="bg1">
                    <a:lumMod val="65000"/>
                    <a:lumOff val="35000"/>
                  </a:schemeClr>
                </a:solidFill>
              </a:rPr>
              <a:t>Fase</a:t>
            </a:r>
            <a:r>
              <a:rPr lang="en-US" sz="2000" dirty="0">
                <a:solidFill>
                  <a:schemeClr val="bg1">
                    <a:lumMod val="65000"/>
                    <a:lumOff val="35000"/>
                  </a:schemeClr>
                </a:solidFill>
              </a:rPr>
              <a:t> de </a:t>
            </a:r>
            <a:r>
              <a:rPr lang="en-US" sz="2000" dirty="0" err="1">
                <a:solidFill>
                  <a:schemeClr val="bg1">
                    <a:lumMod val="65000"/>
                    <a:lumOff val="35000"/>
                  </a:schemeClr>
                </a:solidFill>
              </a:rPr>
              <a:t>Acumulação</a:t>
            </a:r>
            <a:r>
              <a:rPr lang="en-US" sz="2000" dirty="0">
                <a:solidFill>
                  <a:schemeClr val="bg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bg1">
                    <a:lumMod val="65000"/>
                    <a:lumOff val="35000"/>
                  </a:schemeClr>
                </a:solidFill>
              </a:rPr>
              <a:t>ou</a:t>
            </a:r>
            <a:r>
              <a:rPr lang="en-US" sz="2000" dirty="0">
                <a:solidFill>
                  <a:schemeClr val="bg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bg1">
                    <a:lumMod val="65000"/>
                    <a:lumOff val="35000"/>
                  </a:schemeClr>
                </a:solidFill>
              </a:rPr>
              <a:t>Contributiva</a:t>
            </a:r>
            <a:endParaRPr lang="en-US" sz="2000" dirty="0">
              <a:solidFill>
                <a:schemeClr val="bg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3" name="CaixaDeTexto 12"/>
          <p:cNvSpPr txBox="1"/>
          <p:nvPr/>
        </p:nvSpPr>
        <p:spPr>
          <a:xfrm>
            <a:off x="7072330" y="1357304"/>
            <a:ext cx="178595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err="1">
                <a:solidFill>
                  <a:schemeClr val="bg1">
                    <a:lumMod val="65000"/>
                    <a:lumOff val="35000"/>
                  </a:schemeClr>
                </a:solidFill>
              </a:rPr>
              <a:t>Fase</a:t>
            </a:r>
            <a:r>
              <a:rPr lang="en-US" sz="2000" dirty="0">
                <a:solidFill>
                  <a:schemeClr val="bg1">
                    <a:lumMod val="65000"/>
                    <a:lumOff val="35000"/>
                  </a:schemeClr>
                </a:solidFill>
              </a:rPr>
              <a:t> de </a:t>
            </a:r>
            <a:r>
              <a:rPr lang="en-US" sz="2000" dirty="0" err="1">
                <a:solidFill>
                  <a:schemeClr val="bg1">
                    <a:lumMod val="65000"/>
                    <a:lumOff val="35000"/>
                  </a:schemeClr>
                </a:solidFill>
              </a:rPr>
              <a:t>Recebimento</a:t>
            </a:r>
            <a:endParaRPr lang="en-US" sz="2000" dirty="0">
              <a:solidFill>
                <a:schemeClr val="bg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5" name="CaixaDeTexto 14"/>
          <p:cNvSpPr txBox="1"/>
          <p:nvPr/>
        </p:nvSpPr>
        <p:spPr>
          <a:xfrm>
            <a:off x="357159" y="4357700"/>
            <a:ext cx="2500330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Notas</a:t>
            </a:r>
            <a:r>
              <a:rPr lang="en-US" sz="9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:  </a:t>
            </a:r>
            <a:r>
              <a:rPr lang="en-US" sz="9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Idade</a:t>
            </a:r>
            <a:r>
              <a:rPr lang="en-US" sz="9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9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atual</a:t>
            </a:r>
            <a:r>
              <a:rPr lang="en-US" sz="9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9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considerada</a:t>
            </a:r>
            <a:r>
              <a:rPr lang="en-US" sz="9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– 30 </a:t>
            </a:r>
            <a:r>
              <a:rPr lang="en-US" sz="9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anos</a:t>
            </a:r>
            <a:endParaRPr lang="en-US" sz="9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9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         Tempo de </a:t>
            </a:r>
            <a:r>
              <a:rPr lang="en-US" sz="9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Contribuição</a:t>
            </a:r>
            <a:r>
              <a:rPr lang="en-US" sz="9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– 35 </a:t>
            </a:r>
            <a:r>
              <a:rPr lang="en-US" sz="9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anos</a:t>
            </a:r>
            <a:endParaRPr lang="en-US" sz="9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9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         Tempo de </a:t>
            </a:r>
            <a:r>
              <a:rPr lang="en-US" sz="9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Recebimento</a:t>
            </a:r>
            <a:r>
              <a:rPr lang="en-US" sz="9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– 20 </a:t>
            </a:r>
            <a:r>
              <a:rPr lang="en-US" sz="9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anos</a:t>
            </a:r>
            <a:endParaRPr lang="en-US" sz="9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9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          </a:t>
            </a:r>
            <a:r>
              <a:rPr lang="en-US" sz="9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Salário</a:t>
            </a:r>
            <a:r>
              <a:rPr lang="en-US" sz="9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de </a:t>
            </a:r>
            <a:r>
              <a:rPr lang="en-US" sz="9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Participação</a:t>
            </a:r>
            <a:r>
              <a:rPr lang="en-US" sz="9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– R$10.000</a:t>
            </a:r>
          </a:p>
          <a:p>
            <a:r>
              <a:rPr lang="en-US" sz="9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          </a:t>
            </a:r>
            <a:r>
              <a:rPr lang="en-US" sz="9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Rendimento</a:t>
            </a:r>
            <a:r>
              <a:rPr lang="en-US" sz="9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– 4,5% </a:t>
            </a:r>
            <a:r>
              <a:rPr lang="en-US" sz="9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aa</a:t>
            </a:r>
            <a:endParaRPr lang="en-US" sz="9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Imagem 8">
            <a:extLst>
              <a:ext uri="{FF2B5EF4-FFF2-40B4-BE49-F238E27FC236}">
                <a16:creationId xmlns="" xmlns:a16="http://schemas.microsoft.com/office/drawing/2014/main" id="{A00C30F0-1818-40FC-8036-A6F49A93558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28388" y="0"/>
            <a:ext cx="945350" cy="531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99103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"/>
          <p:cNvSpPr>
            <a:spLocks noGrp="1"/>
          </p:cNvSpPr>
          <p:nvPr>
            <p:ph type="title"/>
          </p:nvPr>
        </p:nvSpPr>
        <p:spPr>
          <a:xfrm>
            <a:off x="358068" y="438149"/>
            <a:ext cx="8305800" cy="457201"/>
          </a:xfrm>
        </p:spPr>
        <p:txBody>
          <a:bodyPr/>
          <a:lstStyle/>
          <a:p>
            <a:pPr algn="just"/>
            <a:r>
              <a:rPr lang="pt-BR" sz="2400" b="1" spc="0" dirty="0">
                <a:solidFill>
                  <a:srgbClr val="006699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PREVIDÊNCIA COMPLEMENTAR</a:t>
            </a:r>
            <a:endParaRPr lang="en-US" sz="2400" b="1" spc="0" dirty="0">
              <a:solidFill>
                <a:srgbClr val="0066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Retângulo 3"/>
          <p:cNvSpPr/>
          <p:nvPr/>
        </p:nvSpPr>
        <p:spPr>
          <a:xfrm>
            <a:off x="7543800" y="4476750"/>
            <a:ext cx="1600200" cy="6667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grpSp>
        <p:nvGrpSpPr>
          <p:cNvPr id="15" name="Agrupar 14">
            <a:extLst>
              <a:ext uri="{FF2B5EF4-FFF2-40B4-BE49-F238E27FC236}">
                <a16:creationId xmlns="" xmlns:a16="http://schemas.microsoft.com/office/drawing/2014/main" id="{5C3E61DB-6370-4FCC-803D-3900A57110B9}"/>
              </a:ext>
            </a:extLst>
          </p:cNvPr>
          <p:cNvGrpSpPr/>
          <p:nvPr/>
        </p:nvGrpSpPr>
        <p:grpSpPr>
          <a:xfrm>
            <a:off x="1043608" y="895350"/>
            <a:ext cx="7740352" cy="4155926"/>
            <a:chOff x="-425330" y="-114139"/>
            <a:chExt cx="9144000" cy="5143500"/>
          </a:xfrm>
        </p:grpSpPr>
        <p:pic>
          <p:nvPicPr>
            <p:cNvPr id="16" name="Imagem 15">
              <a:extLst>
                <a:ext uri="{FF2B5EF4-FFF2-40B4-BE49-F238E27FC236}">
                  <a16:creationId xmlns="" xmlns:a16="http://schemas.microsoft.com/office/drawing/2014/main" id="{DD2C7849-8194-4FDB-B714-D8F8B82E3EE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-425330" y="-114139"/>
              <a:ext cx="9144000" cy="5143500"/>
            </a:xfrm>
            <a:prstGeom prst="rect">
              <a:avLst/>
            </a:prstGeom>
          </p:spPr>
        </p:pic>
        <p:sp>
          <p:nvSpPr>
            <p:cNvPr id="17" name="CaixaDeTexto 16">
              <a:extLst>
                <a:ext uri="{FF2B5EF4-FFF2-40B4-BE49-F238E27FC236}">
                  <a16:creationId xmlns="" xmlns:a16="http://schemas.microsoft.com/office/drawing/2014/main" id="{7FBBF807-D5E9-4D3A-875D-3AD636F88C68}"/>
                </a:ext>
              </a:extLst>
            </p:cNvPr>
            <p:cNvSpPr txBox="1"/>
            <p:nvPr/>
          </p:nvSpPr>
          <p:spPr>
            <a:xfrm>
              <a:off x="367916" y="3818695"/>
              <a:ext cx="3024336" cy="102842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pt-BR" sz="1100" b="1" dirty="0">
                  <a:solidFill>
                    <a:schemeClr val="accent4">
                      <a:lumMod val="50000"/>
                    </a:schemeClr>
                  </a:solidFill>
                </a:rPr>
                <a:t>Estados com PREVCOM</a:t>
              </a:r>
            </a:p>
            <a:p>
              <a:pPr>
                <a:lnSpc>
                  <a:spcPct val="150000"/>
                </a:lnSpc>
              </a:pPr>
              <a:r>
                <a:rPr lang="pt-BR" sz="1100" b="1" dirty="0">
                  <a:solidFill>
                    <a:schemeClr val="accent4">
                      <a:lumMod val="50000"/>
                    </a:schemeClr>
                  </a:solidFill>
                </a:rPr>
                <a:t>Estados em elaboração de Norma</a:t>
              </a:r>
            </a:p>
            <a:p>
              <a:pPr>
                <a:lnSpc>
                  <a:spcPct val="150000"/>
                </a:lnSpc>
              </a:pPr>
              <a:r>
                <a:rPr lang="pt-BR" sz="1100" b="1" dirty="0">
                  <a:solidFill>
                    <a:schemeClr val="accent4">
                      <a:lumMod val="50000"/>
                    </a:schemeClr>
                  </a:solidFill>
                </a:rPr>
                <a:t>Estados sem definição</a:t>
              </a:r>
            </a:p>
          </p:txBody>
        </p:sp>
        <p:sp>
          <p:nvSpPr>
            <p:cNvPr id="18" name="Retângulo 17">
              <a:extLst>
                <a:ext uri="{FF2B5EF4-FFF2-40B4-BE49-F238E27FC236}">
                  <a16:creationId xmlns="" xmlns:a16="http://schemas.microsoft.com/office/drawing/2014/main" id="{ABEF74C1-C229-49F2-929E-9FB44C523F54}"/>
                </a:ext>
              </a:extLst>
            </p:cNvPr>
            <p:cNvSpPr/>
            <p:nvPr/>
          </p:nvSpPr>
          <p:spPr>
            <a:xfrm>
              <a:off x="159572" y="4010573"/>
              <a:ext cx="216024" cy="144016"/>
            </a:xfrm>
            <a:prstGeom prst="rect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9" name="Retângulo 18">
              <a:extLst>
                <a:ext uri="{FF2B5EF4-FFF2-40B4-BE49-F238E27FC236}">
                  <a16:creationId xmlns="" xmlns:a16="http://schemas.microsoft.com/office/drawing/2014/main" id="{50346365-4F2B-49DC-B012-CF81076DCD90}"/>
                </a:ext>
              </a:extLst>
            </p:cNvPr>
            <p:cNvSpPr/>
            <p:nvPr/>
          </p:nvSpPr>
          <p:spPr>
            <a:xfrm>
              <a:off x="151892" y="4332907"/>
              <a:ext cx="216024" cy="144016"/>
            </a:xfrm>
            <a:prstGeom prst="rect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0" name="Retângulo 19">
              <a:extLst>
                <a:ext uri="{FF2B5EF4-FFF2-40B4-BE49-F238E27FC236}">
                  <a16:creationId xmlns="" xmlns:a16="http://schemas.microsoft.com/office/drawing/2014/main" id="{A3F274C1-946F-4DB4-8B70-16D9D8DCA818}"/>
                </a:ext>
              </a:extLst>
            </p:cNvPr>
            <p:cNvSpPr/>
            <p:nvPr/>
          </p:nvSpPr>
          <p:spPr>
            <a:xfrm>
              <a:off x="151892" y="4653905"/>
              <a:ext cx="216024" cy="144016"/>
            </a:xfrm>
            <a:prstGeom prst="rect">
              <a:avLst/>
            </a:prstGeom>
            <a:solidFill>
              <a:srgbClr val="FFFFFF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</p:spTree>
    <p:extLst>
      <p:ext uri="{BB962C8B-B14F-4D97-AF65-F5344CB8AC3E}">
        <p14:creationId xmlns:p14="http://schemas.microsoft.com/office/powerpoint/2010/main" val="22069109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"/>
          <p:cNvSpPr>
            <a:spLocks noGrp="1"/>
          </p:cNvSpPr>
          <p:nvPr>
            <p:ph type="title"/>
          </p:nvPr>
        </p:nvSpPr>
        <p:spPr>
          <a:xfrm>
            <a:off x="309880" y="471475"/>
            <a:ext cx="8686800" cy="742953"/>
          </a:xfrm>
        </p:spPr>
        <p:txBody>
          <a:bodyPr/>
          <a:lstStyle/>
          <a:p>
            <a:pPr algn="just"/>
            <a:r>
              <a:rPr lang="pt-BR" sz="2000" b="1" spc="0" dirty="0">
                <a:solidFill>
                  <a:srgbClr val="006699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FUNDAÇÃO DE PREVIDÊNCIA COMPLEMENTAR DO </a:t>
            </a:r>
            <a:r>
              <a:rPr lang="pt-BR" sz="2000" b="1" spc="0" dirty="0" smtClean="0">
                <a:solidFill>
                  <a:srgbClr val="006699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BRASIL CENTRAL </a:t>
            </a:r>
            <a:r>
              <a:rPr lang="pt-BR" sz="2000" b="1" spc="0" dirty="0">
                <a:solidFill>
                  <a:srgbClr val="006699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pt-BR" sz="2000" b="1" spc="0" dirty="0" smtClean="0">
                <a:solidFill>
                  <a:srgbClr val="006699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PREVCOM-</a:t>
            </a:r>
            <a:r>
              <a:rPr lang="pt-BR" sz="2000" b="1" spc="0" dirty="0" err="1" smtClean="0">
                <a:solidFill>
                  <a:srgbClr val="006699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BrC</a:t>
            </a:r>
            <a:r>
              <a:rPr lang="pt-BR" sz="2000" b="1" spc="0" dirty="0" smtClean="0">
                <a:solidFill>
                  <a:srgbClr val="006699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en-US" sz="2000" b="1" spc="0" dirty="0">
              <a:solidFill>
                <a:srgbClr val="0066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Retângulo 24"/>
          <p:cNvSpPr/>
          <p:nvPr/>
        </p:nvSpPr>
        <p:spPr>
          <a:xfrm>
            <a:off x="7543800" y="4476750"/>
            <a:ext cx="1600200" cy="6667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786" y="2214560"/>
            <a:ext cx="1566843" cy="1566843"/>
          </a:xfrm>
          <a:prstGeom prst="rect">
            <a:avLst/>
          </a:prstGeom>
        </p:spPr>
      </p:pic>
      <p:pic>
        <p:nvPicPr>
          <p:cNvPr id="7" name="Imagem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86116" y="1500180"/>
            <a:ext cx="2071702" cy="739894"/>
          </a:xfrm>
          <a:prstGeom prst="rect">
            <a:avLst/>
          </a:prstGeom>
        </p:spPr>
      </p:pic>
      <p:pic>
        <p:nvPicPr>
          <p:cNvPr id="8" name="Imagem 7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500430" y="2643188"/>
            <a:ext cx="1785950" cy="850423"/>
          </a:xfrm>
          <a:prstGeom prst="rect">
            <a:avLst/>
          </a:prstGeom>
        </p:spPr>
      </p:pic>
      <p:pic>
        <p:nvPicPr>
          <p:cNvPr id="32770" name="Picture 2" descr="logo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715140" y="1428742"/>
            <a:ext cx="1785950" cy="807930"/>
          </a:xfrm>
          <a:prstGeom prst="rect">
            <a:avLst/>
          </a:prstGeom>
          <a:noFill/>
        </p:spPr>
      </p:pic>
      <p:pic>
        <p:nvPicPr>
          <p:cNvPr id="32773" name="Picture 5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928662" y="3929072"/>
            <a:ext cx="1459376" cy="7858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2776" name="Picture 8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143636" y="2571750"/>
            <a:ext cx="2157416" cy="7644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2778" name="Picture 10" descr="https://static.wixstatic.com/media/d87394_fe425df9fb304af2ab3f8a0e4dbc07df~mv2.png/v1/fill/w_151,h_66,al_c,usm_0.66_1.00_0.01/d87394_fe425df9fb304af2ab3f8a0e4dbc07df~mv2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643306" y="4000510"/>
            <a:ext cx="1438275" cy="628651"/>
          </a:xfrm>
          <a:prstGeom prst="rect">
            <a:avLst/>
          </a:prstGeom>
          <a:noFill/>
        </p:spPr>
      </p:pic>
      <p:pic>
        <p:nvPicPr>
          <p:cNvPr id="32781" name="Picture 13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429388" y="3929072"/>
            <a:ext cx="2071702" cy="654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5" name="Imagem 14">
            <a:extLst>
              <a:ext uri="{FF2B5EF4-FFF2-40B4-BE49-F238E27FC236}">
                <a16:creationId xmlns="" xmlns:a16="http://schemas.microsoft.com/office/drawing/2014/main" id="{D0ECFBEE-E3C0-4472-A60A-6A6D4ADE8B0F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28388" y="0"/>
            <a:ext cx="945350" cy="531500"/>
          </a:xfrm>
          <a:prstGeom prst="rect">
            <a:avLst/>
          </a:prstGeom>
        </p:spPr>
      </p:pic>
      <p:pic>
        <p:nvPicPr>
          <p:cNvPr id="16" name="Imagem 15">
            <a:extLst>
              <a:ext uri="{FF2B5EF4-FFF2-40B4-BE49-F238E27FC236}">
                <a16:creationId xmlns="" xmlns:a16="http://schemas.microsoft.com/office/drawing/2014/main" id="{FEB9D164-F244-45BE-B190-8BF090D78743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1131590"/>
            <a:ext cx="2134459" cy="12000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94817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ço Reservado para Conteú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511" y="1059582"/>
            <a:ext cx="8531978" cy="4051323"/>
          </a:xfrm>
        </p:spPr>
      </p:pic>
    </p:spTree>
    <p:extLst>
      <p:ext uri="{BB962C8B-B14F-4D97-AF65-F5344CB8AC3E}">
        <p14:creationId xmlns:p14="http://schemas.microsoft.com/office/powerpoint/2010/main" val="934205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8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0"/>
            <a:ext cx="6858000" cy="5143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389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0"/>
            <a:ext cx="6858000" cy="5143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390" name="Picture 6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0"/>
            <a:ext cx="6858000" cy="5143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391" name="Picture 7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0"/>
            <a:ext cx="6858000" cy="5143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392" name="Picture 8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723"/>
            <a:ext cx="9144000" cy="5143500"/>
          </a:xfrm>
          <a:prstGeom prst="rect">
            <a:avLst/>
          </a:prstGeom>
          <a:solidFill>
            <a:srgbClr val="5D7782"/>
          </a:solidFill>
          <a:ln>
            <a:noFill/>
          </a:ln>
          <a:extLst/>
        </p:spPr>
      </p:pic>
      <p:sp>
        <p:nvSpPr>
          <p:cNvPr id="3" name="Retângulo 2"/>
          <p:cNvSpPr>
            <a:spLocks noChangeArrowheads="1"/>
          </p:cNvSpPr>
          <p:nvPr/>
        </p:nvSpPr>
        <p:spPr bwMode="auto">
          <a:xfrm>
            <a:off x="1154382" y="289125"/>
            <a:ext cx="6846618" cy="4154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pt-BR" sz="2100" dirty="0">
                <a:solidFill>
                  <a:srgbClr val="44575F"/>
                </a:solidFill>
                <a:latin typeface="Century Gothic" pitchFamily="34" charset="0"/>
              </a:rPr>
              <a:t>QUAIS </a:t>
            </a:r>
            <a:r>
              <a:rPr lang="pt-BR" sz="2100" b="1" dirty="0">
                <a:solidFill>
                  <a:srgbClr val="44575F"/>
                </a:solidFill>
                <a:latin typeface="Century Gothic" pitchFamily="34" charset="0"/>
              </a:rPr>
              <a:t>TIPOS DE PREVIDÊNCIA </a:t>
            </a:r>
            <a:r>
              <a:rPr lang="pt-BR" sz="2100" dirty="0">
                <a:solidFill>
                  <a:srgbClr val="44575F"/>
                </a:solidFill>
                <a:latin typeface="Century Gothic" pitchFamily="34" charset="0"/>
              </a:rPr>
              <a:t>EXISTEM NO BRASIL?</a:t>
            </a:r>
          </a:p>
        </p:txBody>
      </p:sp>
      <p:sp>
        <p:nvSpPr>
          <p:cNvPr id="4" name="Retângulo 3"/>
          <p:cNvSpPr>
            <a:spLocks noChangeArrowheads="1"/>
          </p:cNvSpPr>
          <p:nvPr/>
        </p:nvSpPr>
        <p:spPr bwMode="auto">
          <a:xfrm>
            <a:off x="3059832" y="837456"/>
            <a:ext cx="3672408" cy="3231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pt-BR" sz="1500" dirty="0">
                <a:solidFill>
                  <a:prstClr val="white"/>
                </a:solidFill>
                <a:latin typeface="Century Gothic" pitchFamily="34" charset="0"/>
              </a:rPr>
              <a:t>TRIPÉ</a:t>
            </a:r>
          </a:p>
        </p:txBody>
      </p:sp>
      <p:sp>
        <p:nvSpPr>
          <p:cNvPr id="5" name="Retângulo 4"/>
          <p:cNvSpPr>
            <a:spLocks noChangeArrowheads="1"/>
          </p:cNvSpPr>
          <p:nvPr/>
        </p:nvSpPr>
        <p:spPr bwMode="auto">
          <a:xfrm>
            <a:off x="3059832" y="1099215"/>
            <a:ext cx="3672408" cy="4154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pt-BR" sz="2100" b="1" dirty="0">
                <a:solidFill>
                  <a:prstClr val="white"/>
                </a:solidFill>
                <a:latin typeface="Century Gothic" pitchFamily="34" charset="0"/>
              </a:rPr>
              <a:t>BASE: ARTIGO 194 DA CF</a:t>
            </a:r>
          </a:p>
        </p:txBody>
      </p:sp>
      <p:sp>
        <p:nvSpPr>
          <p:cNvPr id="6" name="Retângulo de cantos arredondados 5"/>
          <p:cNvSpPr>
            <a:spLocks noChangeArrowheads="1"/>
          </p:cNvSpPr>
          <p:nvPr/>
        </p:nvSpPr>
        <p:spPr bwMode="auto">
          <a:xfrm>
            <a:off x="2514600" y="2039925"/>
            <a:ext cx="1485896" cy="1293971"/>
          </a:xfrm>
          <a:prstGeom prst="roundRect">
            <a:avLst/>
          </a:prstGeom>
          <a:solidFill>
            <a:srgbClr val="688592"/>
          </a:solidFill>
          <a:ln>
            <a:noFill/>
          </a:ln>
          <a:extLst/>
        </p:spPr>
        <p:txBody>
          <a:bodyPr wrap="square">
            <a:spAutoFit/>
          </a:bodyPr>
          <a:lstStyle/>
          <a:p>
            <a:pPr algn="ctr"/>
            <a:r>
              <a:rPr lang="pt-BR" sz="1200" b="1" dirty="0">
                <a:solidFill>
                  <a:prstClr val="white"/>
                </a:solidFill>
              </a:rPr>
              <a:t>Regimes </a:t>
            </a:r>
          </a:p>
          <a:p>
            <a:pPr algn="ctr"/>
            <a:r>
              <a:rPr lang="pt-BR" sz="1200" b="1" dirty="0">
                <a:solidFill>
                  <a:prstClr val="white"/>
                </a:solidFill>
              </a:rPr>
              <a:t>Próprios</a:t>
            </a:r>
          </a:p>
          <a:p>
            <a:pPr algn="ctr"/>
            <a:endParaRPr lang="pt-BR" sz="800" dirty="0">
              <a:solidFill>
                <a:prstClr val="white"/>
              </a:solidFill>
            </a:endParaRPr>
          </a:p>
          <a:p>
            <a:pPr algn="ctr"/>
            <a:r>
              <a:rPr lang="pt-BR" sz="800" dirty="0">
                <a:solidFill>
                  <a:prstClr val="white"/>
                </a:solidFill>
              </a:rPr>
              <a:t>Contribuintes: 6,3 milhões </a:t>
            </a:r>
          </a:p>
          <a:p>
            <a:pPr algn="ctr"/>
            <a:r>
              <a:rPr lang="pt-BR" sz="800" dirty="0">
                <a:solidFill>
                  <a:prstClr val="white"/>
                </a:solidFill>
              </a:rPr>
              <a:t>Assistidos: 3,7 milhões</a:t>
            </a:r>
          </a:p>
          <a:p>
            <a:pPr algn="ctr"/>
            <a:r>
              <a:rPr lang="pt-BR" sz="800" dirty="0">
                <a:solidFill>
                  <a:prstClr val="white"/>
                </a:solidFill>
              </a:rPr>
              <a:t>Déficit Financeiro Anual: R$ 156 bilhões</a:t>
            </a:r>
          </a:p>
          <a:p>
            <a:pPr algn="ctr"/>
            <a:endParaRPr lang="pt-BR" sz="600" dirty="0">
              <a:solidFill>
                <a:prstClr val="white"/>
              </a:solidFill>
            </a:endParaRPr>
          </a:p>
        </p:txBody>
      </p:sp>
      <p:sp>
        <p:nvSpPr>
          <p:cNvPr id="7" name="Retângulo de cantos arredondados 6"/>
          <p:cNvSpPr>
            <a:spLocks noChangeArrowheads="1"/>
          </p:cNvSpPr>
          <p:nvPr/>
        </p:nvSpPr>
        <p:spPr bwMode="auto">
          <a:xfrm>
            <a:off x="4331972" y="2108309"/>
            <a:ext cx="1459228" cy="1182826"/>
          </a:xfrm>
          <a:prstGeom prst="roundRect">
            <a:avLst>
              <a:gd name="adj" fmla="val 6791"/>
            </a:avLst>
          </a:prstGeom>
          <a:solidFill>
            <a:srgbClr val="5E7884"/>
          </a:solidFill>
          <a:ln>
            <a:noFill/>
          </a:ln>
          <a:extLst/>
        </p:spPr>
        <p:txBody>
          <a:bodyPr wrap="square">
            <a:spAutoFit/>
          </a:bodyPr>
          <a:lstStyle/>
          <a:p>
            <a:pPr algn="ctr"/>
            <a:r>
              <a:rPr lang="pt-BR" sz="1200" b="1" dirty="0">
                <a:solidFill>
                  <a:prstClr val="white"/>
                </a:solidFill>
              </a:rPr>
              <a:t>Regime Geral  Previdência Social</a:t>
            </a:r>
          </a:p>
          <a:p>
            <a:pPr algn="ctr"/>
            <a:endParaRPr lang="pt-BR" sz="900" dirty="0">
              <a:solidFill>
                <a:prstClr val="white"/>
              </a:solidFill>
            </a:endParaRPr>
          </a:p>
          <a:p>
            <a:pPr algn="ctr">
              <a:defRPr/>
            </a:pPr>
            <a:r>
              <a:rPr lang="pt-BR" sz="8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Contribuintes: 54,8 milhões</a:t>
            </a:r>
          </a:p>
          <a:p>
            <a:pPr algn="ctr">
              <a:defRPr/>
            </a:pPr>
            <a:r>
              <a:rPr lang="pt-BR" sz="9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Assistidos: 33,8 milhões</a:t>
            </a:r>
          </a:p>
          <a:p>
            <a:pPr algn="ctr">
              <a:defRPr/>
            </a:pPr>
            <a:r>
              <a:rPr lang="pt-BR" sz="9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Déficit</a:t>
            </a:r>
            <a:r>
              <a:rPr lang="pt-BR" sz="900" dirty="0">
                <a:solidFill>
                  <a:prstClr val="white"/>
                </a:solidFill>
              </a:rPr>
              <a:t> Financeiro Anual </a:t>
            </a:r>
            <a:r>
              <a:rPr lang="pt-BR" sz="9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: R$ 150 bilhões</a:t>
            </a:r>
          </a:p>
        </p:txBody>
      </p:sp>
      <p:sp>
        <p:nvSpPr>
          <p:cNvPr id="8" name="Retângulo de cantos arredondados 7"/>
          <p:cNvSpPr>
            <a:spLocks noChangeArrowheads="1"/>
          </p:cNvSpPr>
          <p:nvPr/>
        </p:nvSpPr>
        <p:spPr bwMode="auto">
          <a:xfrm>
            <a:off x="6031416" y="2045258"/>
            <a:ext cx="1510680" cy="1183303"/>
          </a:xfrm>
          <a:prstGeom prst="roundRect">
            <a:avLst/>
          </a:prstGeom>
          <a:solidFill>
            <a:srgbClr val="50656F"/>
          </a:solidFill>
          <a:ln>
            <a:noFill/>
          </a:ln>
          <a:extLst/>
        </p:spPr>
        <p:txBody>
          <a:bodyPr wrap="square">
            <a:spAutoFit/>
          </a:bodyPr>
          <a:lstStyle/>
          <a:p>
            <a:pPr algn="ctr"/>
            <a:r>
              <a:rPr lang="pt-BR" sz="1050" b="1" dirty="0">
                <a:solidFill>
                  <a:prstClr val="white"/>
                </a:solidFill>
              </a:rPr>
              <a:t>Regime de Previdência </a:t>
            </a:r>
          </a:p>
          <a:p>
            <a:pPr algn="ctr"/>
            <a:r>
              <a:rPr lang="pt-BR" sz="1050" b="1" dirty="0">
                <a:solidFill>
                  <a:prstClr val="white"/>
                </a:solidFill>
              </a:rPr>
              <a:t>Complementar</a:t>
            </a:r>
          </a:p>
          <a:p>
            <a:pPr algn="ctr"/>
            <a:endParaRPr lang="pt-BR" sz="800" dirty="0">
              <a:solidFill>
                <a:prstClr val="white"/>
              </a:solidFill>
            </a:endParaRPr>
          </a:p>
          <a:p>
            <a:pPr algn="ctr"/>
            <a:r>
              <a:rPr lang="pt-BR" sz="800" dirty="0">
                <a:solidFill>
                  <a:prstClr val="white"/>
                </a:solidFill>
              </a:rPr>
              <a:t>Contribuintes: 15,4 milhões</a:t>
            </a:r>
          </a:p>
          <a:p>
            <a:pPr algn="ctr"/>
            <a:r>
              <a:rPr lang="pt-BR" sz="800" dirty="0">
                <a:solidFill>
                  <a:prstClr val="white"/>
                </a:solidFill>
              </a:rPr>
              <a:t>Assistidos: 0,82 milhão</a:t>
            </a:r>
          </a:p>
          <a:p>
            <a:pPr algn="ctr"/>
            <a:r>
              <a:rPr lang="pt-BR" sz="800" dirty="0">
                <a:solidFill>
                  <a:prstClr val="white"/>
                </a:solidFill>
              </a:rPr>
              <a:t>Patrimônio: R$ 1.4 trilhões</a:t>
            </a:r>
            <a:endParaRPr lang="pt-BR" sz="800" noProof="1">
              <a:solidFill>
                <a:prstClr val="white"/>
              </a:solidFill>
            </a:endParaRPr>
          </a:p>
        </p:txBody>
      </p:sp>
      <p:sp>
        <p:nvSpPr>
          <p:cNvPr id="27" name="Retângulo 26"/>
          <p:cNvSpPr>
            <a:spLocks noChangeArrowheads="1"/>
          </p:cNvSpPr>
          <p:nvPr/>
        </p:nvSpPr>
        <p:spPr bwMode="auto">
          <a:xfrm>
            <a:off x="142844" y="4714890"/>
            <a:ext cx="2786082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50000"/>
              </a:spcBef>
            </a:pPr>
            <a:r>
              <a:rPr lang="pt-BR" sz="1000" b="1" dirty="0">
                <a:solidFill>
                  <a:srgbClr val="292929"/>
                </a:solidFill>
                <a:ea typeface="Calibri" pitchFamily="34" charset="0"/>
                <a:cs typeface="Arial" panose="020B0604020202020204" pitchFamily="34" charset="0"/>
              </a:rPr>
              <a:t>Fonte: Secretaria de Previdência - dez/2016</a:t>
            </a:r>
          </a:p>
        </p:txBody>
      </p:sp>
    </p:spTree>
    <p:extLst>
      <p:ext uri="{BB962C8B-B14F-4D97-AF65-F5344CB8AC3E}">
        <p14:creationId xmlns:p14="http://schemas.microsoft.com/office/powerpoint/2010/main" val="39834496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 animBg="1"/>
      <p:bldP spid="7" grpId="0" animBg="1"/>
      <p:bldP spid="8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8902" name="Picture 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0538"/>
            <a:ext cx="9144000" cy="5143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7961" dir="2700000" algn="ctr" rotWithShape="0">
                    <a:schemeClr val="accent1">
                      <a:gamma/>
                      <a:shade val="60000"/>
                      <a:invGamma/>
                    </a:schemeClr>
                  </a:outerShdw>
                </a:effectLst>
              </a14:hiddenEffects>
            </a:ext>
          </a:extLst>
        </p:spPr>
      </p:pic>
      <p:sp>
        <p:nvSpPr>
          <p:cNvPr id="208915" name="Retângulo 5"/>
          <p:cNvSpPr>
            <a:spLocks noChangeArrowheads="1"/>
          </p:cNvSpPr>
          <p:nvPr/>
        </p:nvSpPr>
        <p:spPr bwMode="auto">
          <a:xfrm>
            <a:off x="2315170" y="212510"/>
            <a:ext cx="4513659" cy="3416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  <a:spcAft>
                <a:spcPts val="525"/>
              </a:spcAft>
              <a:buSzPct val="110000"/>
            </a:pPr>
            <a:r>
              <a:rPr lang="pt-BR" b="1" dirty="0">
                <a:solidFill>
                  <a:srgbClr val="086D97"/>
                </a:solidFill>
                <a:latin typeface="Century Gothic" pitchFamily="34" charset="0"/>
                <a:cs typeface="Tahoma" pitchFamily="34" charset="0"/>
              </a:rPr>
              <a:t>EVOLUÇÃO POPULACIONAL NO BRASIL</a:t>
            </a:r>
          </a:p>
        </p:txBody>
      </p:sp>
      <p:sp>
        <p:nvSpPr>
          <p:cNvPr id="27" name="Rectangle 4"/>
          <p:cNvSpPr>
            <a:spLocks noChangeArrowheads="1"/>
          </p:cNvSpPr>
          <p:nvPr/>
        </p:nvSpPr>
        <p:spPr bwMode="auto">
          <a:xfrm>
            <a:off x="1398986" y="4714145"/>
            <a:ext cx="771525" cy="923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17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>
            <a:spAutoFit/>
          </a:bodyPr>
          <a:lstStyle/>
          <a:p>
            <a:r>
              <a:rPr lang="pt-BR" sz="600" dirty="0">
                <a:solidFill>
                  <a:srgbClr val="446486"/>
                </a:solidFill>
                <a:ea typeface="Times New Roman" pitchFamily="18" charset="0"/>
                <a:cs typeface="Calibri" pitchFamily="34" charset="0"/>
              </a:rPr>
              <a:t>Fonte: IBGE</a:t>
            </a:r>
            <a:endParaRPr lang="pt-BR" sz="600" dirty="0">
              <a:solidFill>
                <a:srgbClr val="446486"/>
              </a:solidFill>
              <a:cs typeface="Calibri" pitchFamily="34" charset="0"/>
            </a:endParaRPr>
          </a:p>
        </p:txBody>
      </p:sp>
      <p:pic>
        <p:nvPicPr>
          <p:cNvPr id="465" name="Imagem 464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62389" y="671807"/>
            <a:ext cx="2862411" cy="2012214"/>
          </a:xfrm>
          <a:prstGeom prst="rect">
            <a:avLst/>
          </a:prstGeom>
          <a:noFill/>
          <a:ln>
            <a:noFill/>
          </a:ln>
        </p:spPr>
      </p:pic>
      <p:pic>
        <p:nvPicPr>
          <p:cNvPr id="466" name="Imagem 465"/>
          <p:cNvPicPr/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228" b="8043"/>
          <a:stretch/>
        </p:blipFill>
        <p:spPr bwMode="auto">
          <a:xfrm>
            <a:off x="1066800" y="652051"/>
            <a:ext cx="3183770" cy="198910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67" name="Imagem 466"/>
          <p:cNvPicPr/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639" b="7103"/>
          <a:stretch/>
        </p:blipFill>
        <p:spPr bwMode="auto">
          <a:xfrm>
            <a:off x="2890901" y="2920339"/>
            <a:ext cx="3243135" cy="2013611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0" name="Imagem 9">
            <a:extLst>
              <a:ext uri="{FF2B5EF4-FFF2-40B4-BE49-F238E27FC236}">
                <a16:creationId xmlns="" xmlns:a16="http://schemas.microsoft.com/office/drawing/2014/main" id="{83DFDE1C-97A9-42E8-9710-851317259AE6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28388" y="0"/>
            <a:ext cx="945350" cy="531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23518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9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89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891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2998" name="Picture 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0"/>
            <a:ext cx="8001000" cy="5143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7961" dir="2700000" algn="ctr" rotWithShape="0">
                    <a:schemeClr val="accent1">
                      <a:gamma/>
                      <a:shade val="60000"/>
                      <a:invGamma/>
                    </a:schemeClr>
                  </a:outerShdw>
                </a:effectLst>
              </a14:hiddenEffects>
            </a:ext>
          </a:extLst>
        </p:spPr>
      </p:pic>
      <p:pic>
        <p:nvPicPr>
          <p:cNvPr id="212999" name="Picture 7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264"/>
          <a:stretch>
            <a:fillRect/>
          </a:stretch>
        </p:blipFill>
        <p:spPr bwMode="auto">
          <a:xfrm>
            <a:off x="4855369" y="0"/>
            <a:ext cx="3548063" cy="51183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7961" dir="2700000" algn="ctr" rotWithShape="0">
                    <a:schemeClr val="accent1">
                      <a:gamma/>
                      <a:shade val="60000"/>
                      <a:invGamma/>
                    </a:schemeClr>
                  </a:outerShdw>
                </a:effectLst>
              </a14:hiddenEffects>
            </a:ext>
          </a:extLst>
        </p:spPr>
      </p:pic>
      <p:pic>
        <p:nvPicPr>
          <p:cNvPr id="213000" name="Picture 8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955"/>
          <a:stretch>
            <a:fillRect/>
          </a:stretch>
        </p:blipFill>
        <p:spPr bwMode="auto">
          <a:xfrm>
            <a:off x="0" y="0"/>
            <a:ext cx="4506516" cy="5143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7961" dir="2700000" algn="ctr" rotWithShape="0">
                    <a:schemeClr val="accent1">
                      <a:gamma/>
                      <a:shade val="60000"/>
                      <a:invGamma/>
                    </a:schemeClr>
                  </a:outerShdw>
                </a:effectLst>
              </a14:hiddenEffects>
            </a:ext>
          </a:extLst>
        </p:spPr>
      </p:pic>
      <p:pic>
        <p:nvPicPr>
          <p:cNvPr id="213001" name="Picture 9" descr="S8_lyn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132" t="13333" b="54814"/>
          <a:stretch>
            <a:fillRect/>
          </a:stretch>
        </p:blipFill>
        <p:spPr bwMode="auto">
          <a:xfrm>
            <a:off x="4855369" y="685800"/>
            <a:ext cx="3145631" cy="1638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3003" name="Picture 11" descr="S8_lyn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662" r="48576"/>
          <a:stretch>
            <a:fillRect/>
          </a:stretch>
        </p:blipFill>
        <p:spPr bwMode="auto">
          <a:xfrm>
            <a:off x="816769" y="1733550"/>
            <a:ext cx="3526631" cy="32063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3004" name="Picture 12" descr="S8_lyn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177" t="7825" b="16296"/>
          <a:stretch>
            <a:fillRect/>
          </a:stretch>
        </p:blipFill>
        <p:spPr bwMode="auto">
          <a:xfrm>
            <a:off x="5458254" y="435103"/>
            <a:ext cx="2525315" cy="39028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3010" name="Retângulo 5"/>
          <p:cNvSpPr>
            <a:spLocks noChangeArrowheads="1"/>
          </p:cNvSpPr>
          <p:nvPr/>
        </p:nvSpPr>
        <p:spPr bwMode="auto">
          <a:xfrm>
            <a:off x="1428750" y="260748"/>
            <a:ext cx="2862263" cy="15465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lnSpc>
                <a:spcPct val="90000"/>
              </a:lnSpc>
              <a:spcAft>
                <a:spcPts val="525"/>
              </a:spcAft>
              <a:buSzPct val="110000"/>
            </a:pPr>
            <a:r>
              <a:rPr lang="pt-BR" sz="1500" dirty="0">
                <a:solidFill>
                  <a:srgbClr val="44575F"/>
                </a:solidFill>
                <a:latin typeface="Century Gothic" pitchFamily="34" charset="0"/>
                <a:cs typeface="Tahoma" pitchFamily="34" charset="0"/>
              </a:rPr>
              <a:t>Com o </a:t>
            </a:r>
            <a:r>
              <a:rPr lang="pt-BR" sz="1500" b="1" dirty="0">
                <a:solidFill>
                  <a:srgbClr val="44575F"/>
                </a:solidFill>
                <a:latin typeface="Century Gothic" pitchFamily="34" charset="0"/>
                <a:cs typeface="Tahoma" pitchFamily="34" charset="0"/>
              </a:rPr>
              <a:t>envelhecimento da população</a:t>
            </a:r>
            <a:r>
              <a:rPr lang="pt-BR" sz="1500" dirty="0">
                <a:solidFill>
                  <a:srgbClr val="44575F"/>
                </a:solidFill>
                <a:latin typeface="Century Gothic" pitchFamily="34" charset="0"/>
                <a:cs typeface="Tahoma" pitchFamily="34" charset="0"/>
              </a:rPr>
              <a:t>, há cada vez mais dificuldade de financiamento das aposentadorias sob a dinâmica do regime de repartição.</a:t>
            </a:r>
          </a:p>
        </p:txBody>
      </p:sp>
      <p:sp>
        <p:nvSpPr>
          <p:cNvPr id="213011" name="Retângulo 5"/>
          <p:cNvSpPr>
            <a:spLocks noChangeArrowheads="1"/>
          </p:cNvSpPr>
          <p:nvPr/>
        </p:nvSpPr>
        <p:spPr bwMode="auto">
          <a:xfrm>
            <a:off x="1428750" y="2258617"/>
            <a:ext cx="2711202" cy="15465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spcAft>
                <a:spcPts val="525"/>
              </a:spcAft>
              <a:buSzPct val="110000"/>
            </a:pPr>
            <a:r>
              <a:rPr lang="pt-BR" sz="1500" dirty="0">
                <a:solidFill>
                  <a:srgbClr val="44575F"/>
                </a:solidFill>
                <a:latin typeface="Century Gothic" pitchFamily="34" charset="0"/>
                <a:cs typeface="Tahoma" pitchFamily="34" charset="0"/>
              </a:rPr>
              <a:t>Assim, a </a:t>
            </a:r>
            <a:r>
              <a:rPr lang="pt-BR" sz="1500" b="1" dirty="0">
                <a:solidFill>
                  <a:srgbClr val="44575F"/>
                </a:solidFill>
                <a:latin typeface="Century Gothic" pitchFamily="34" charset="0"/>
                <a:cs typeface="Tahoma" pitchFamily="34" charset="0"/>
              </a:rPr>
              <a:t>previdência complementar</a:t>
            </a:r>
            <a:r>
              <a:rPr lang="pt-BR" sz="1500" dirty="0">
                <a:solidFill>
                  <a:srgbClr val="44575F"/>
                </a:solidFill>
                <a:latin typeface="Century Gothic" pitchFamily="34" charset="0"/>
                <a:cs typeface="Tahoma" pitchFamily="34" charset="0"/>
              </a:rPr>
              <a:t> é a opção disponibilizada com a finalidade de </a:t>
            </a:r>
            <a:r>
              <a:rPr lang="pt-BR" sz="1500" b="1" dirty="0">
                <a:solidFill>
                  <a:srgbClr val="44575F"/>
                </a:solidFill>
                <a:latin typeface="Century Gothic" pitchFamily="34" charset="0"/>
                <a:cs typeface="Tahoma" pitchFamily="34" charset="0"/>
              </a:rPr>
              <a:t>ampliar               a cobertura insuficiente</a:t>
            </a:r>
            <a:r>
              <a:rPr lang="pt-BR" sz="1500" dirty="0">
                <a:solidFill>
                  <a:srgbClr val="44575F"/>
                </a:solidFill>
                <a:latin typeface="Century Gothic" pitchFamily="34" charset="0"/>
                <a:cs typeface="Tahoma" pitchFamily="34" charset="0"/>
              </a:rPr>
              <a:t> do sistema de previdência oficial.</a:t>
            </a:r>
          </a:p>
        </p:txBody>
      </p:sp>
      <p:pic>
        <p:nvPicPr>
          <p:cNvPr id="12" name="Imagem 11">
            <a:extLst>
              <a:ext uri="{FF2B5EF4-FFF2-40B4-BE49-F238E27FC236}">
                <a16:creationId xmlns="" xmlns:a16="http://schemas.microsoft.com/office/drawing/2014/main" id="{41657D22-0D89-41BA-B9A3-A68B4853A27B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28388" y="0"/>
            <a:ext cx="945350" cy="531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05498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0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130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9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2129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0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130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6" presetID="2" presetClass="entr" presetSubtype="2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0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130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130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0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130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0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130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0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130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3010" grpId="0"/>
      <p:bldP spid="21301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7093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8"/>
            <a:ext cx="9144000" cy="5143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7961" dir="2700000" algn="ctr" rotWithShape="0">
                    <a:schemeClr val="accent1">
                      <a:gamma/>
                      <a:shade val="60000"/>
                      <a:invGamma/>
                    </a:schemeClr>
                  </a:outerShdw>
                </a:effectLst>
              </a14:hiddenEffects>
            </a:ext>
          </a:extLst>
        </p:spPr>
      </p:pic>
      <p:pic>
        <p:nvPicPr>
          <p:cNvPr id="217099" name="Picture 11" descr="S11_lyn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022" t="43379" r="34114" b="12477"/>
          <a:stretch>
            <a:fillRect/>
          </a:stretch>
        </p:blipFill>
        <p:spPr bwMode="auto">
          <a:xfrm>
            <a:off x="3200400" y="2462213"/>
            <a:ext cx="2667000" cy="22705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7102" name="Picture 14" descr="S11_lyn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9098"/>
          <a:stretch>
            <a:fillRect/>
          </a:stretch>
        </p:blipFill>
        <p:spPr bwMode="auto">
          <a:xfrm>
            <a:off x="1143000" y="4582716"/>
            <a:ext cx="6858000" cy="5607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7103" name="Picture 15" descr="S11_lyn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7523"/>
          <a:stretch>
            <a:fillRect/>
          </a:stretch>
        </p:blipFill>
        <p:spPr bwMode="auto">
          <a:xfrm>
            <a:off x="1143000" y="1"/>
            <a:ext cx="6858000" cy="16704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7104" name="Picture 16" descr="S11_lyn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555" t="44028" b="13542"/>
          <a:stretch>
            <a:fillRect/>
          </a:stretch>
        </p:blipFill>
        <p:spPr bwMode="auto">
          <a:xfrm>
            <a:off x="5857884" y="2500312"/>
            <a:ext cx="2667000" cy="2182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7105" name="Retângulo 5"/>
          <p:cNvSpPr>
            <a:spLocks noChangeArrowheads="1"/>
          </p:cNvSpPr>
          <p:nvPr/>
        </p:nvSpPr>
        <p:spPr bwMode="auto">
          <a:xfrm>
            <a:off x="1398984" y="616744"/>
            <a:ext cx="6887791" cy="3416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spcAft>
                <a:spcPts val="525"/>
              </a:spcAft>
              <a:buSzPct val="110000"/>
            </a:pPr>
            <a:r>
              <a:rPr lang="pt-BR" b="1" spc="-23" dirty="0">
                <a:solidFill>
                  <a:srgbClr val="0085B4"/>
                </a:solidFill>
                <a:latin typeface="Century Gothic" pitchFamily="34" charset="0"/>
                <a:cs typeface="Tahoma" pitchFamily="34" charset="0"/>
              </a:rPr>
              <a:t>Regime de Previdência Complementar – Objetivo Principal</a:t>
            </a:r>
          </a:p>
        </p:txBody>
      </p:sp>
      <p:sp>
        <p:nvSpPr>
          <p:cNvPr id="217106" name="Retângulo 5"/>
          <p:cNvSpPr>
            <a:spLocks noChangeArrowheads="1"/>
          </p:cNvSpPr>
          <p:nvPr/>
        </p:nvSpPr>
        <p:spPr bwMode="auto">
          <a:xfrm>
            <a:off x="1428728" y="1000114"/>
            <a:ext cx="6263878" cy="3208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lnSpc>
                <a:spcPct val="90000"/>
              </a:lnSpc>
              <a:spcAft>
                <a:spcPts val="525"/>
              </a:spcAft>
              <a:buSzPct val="110000"/>
            </a:pPr>
            <a:r>
              <a:rPr lang="pt-BR" sz="1650" dirty="0">
                <a:solidFill>
                  <a:srgbClr val="44575F"/>
                </a:solidFill>
                <a:latin typeface="Century Gothic" pitchFamily="34" charset="0"/>
                <a:cs typeface="Tahoma" pitchFamily="34" charset="0"/>
              </a:rPr>
              <a:t>Recompor o nível de renda em casos de:</a:t>
            </a:r>
          </a:p>
        </p:txBody>
      </p:sp>
      <p:sp>
        <p:nvSpPr>
          <p:cNvPr id="217107" name="Retângulo 5"/>
          <p:cNvSpPr>
            <a:spLocks noChangeArrowheads="1"/>
          </p:cNvSpPr>
          <p:nvPr/>
        </p:nvSpPr>
        <p:spPr bwMode="auto">
          <a:xfrm>
            <a:off x="762000" y="2063354"/>
            <a:ext cx="2106216" cy="3416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>
              <a:lnSpc>
                <a:spcPct val="90000"/>
              </a:lnSpc>
              <a:spcAft>
                <a:spcPts val="525"/>
              </a:spcAft>
              <a:buSzPct val="110000"/>
            </a:pPr>
            <a:r>
              <a:rPr lang="pt-BR" dirty="0">
                <a:solidFill>
                  <a:srgbClr val="44575F"/>
                </a:solidFill>
                <a:latin typeface="Century Gothic" pitchFamily="34" charset="0"/>
                <a:cs typeface="Tahoma" pitchFamily="34" charset="0"/>
              </a:rPr>
              <a:t>Aposentadoria</a:t>
            </a:r>
          </a:p>
        </p:txBody>
      </p:sp>
      <p:sp>
        <p:nvSpPr>
          <p:cNvPr id="217108" name="Retângulo 5"/>
          <p:cNvSpPr>
            <a:spLocks noChangeArrowheads="1"/>
          </p:cNvSpPr>
          <p:nvPr/>
        </p:nvSpPr>
        <p:spPr bwMode="auto">
          <a:xfrm>
            <a:off x="3870722" y="2063354"/>
            <a:ext cx="1295400" cy="3416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lnSpc>
                <a:spcPct val="90000"/>
              </a:lnSpc>
              <a:spcAft>
                <a:spcPts val="525"/>
              </a:spcAft>
              <a:buSzPct val="110000"/>
            </a:pPr>
            <a:r>
              <a:rPr lang="pt-BR" dirty="0">
                <a:solidFill>
                  <a:srgbClr val="44575F"/>
                </a:solidFill>
                <a:latin typeface="Century Gothic" pitchFamily="34" charset="0"/>
                <a:cs typeface="Tahoma" pitchFamily="34" charset="0"/>
              </a:rPr>
              <a:t>Invalidez</a:t>
            </a:r>
          </a:p>
        </p:txBody>
      </p:sp>
      <p:sp>
        <p:nvSpPr>
          <p:cNvPr id="217109" name="Retângulo 5"/>
          <p:cNvSpPr>
            <a:spLocks noChangeArrowheads="1"/>
          </p:cNvSpPr>
          <p:nvPr/>
        </p:nvSpPr>
        <p:spPr bwMode="auto">
          <a:xfrm>
            <a:off x="6172200" y="1928808"/>
            <a:ext cx="2106215" cy="6735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>
              <a:lnSpc>
                <a:spcPct val="80000"/>
              </a:lnSpc>
              <a:spcAft>
                <a:spcPts val="525"/>
              </a:spcAft>
              <a:buSzPct val="110000"/>
            </a:pPr>
            <a:r>
              <a:rPr lang="pt-BR" dirty="0">
                <a:solidFill>
                  <a:srgbClr val="44575F"/>
                </a:solidFill>
                <a:latin typeface="Century Gothic" pitchFamily="34" charset="0"/>
                <a:cs typeface="Tahoma" pitchFamily="34" charset="0"/>
              </a:rPr>
              <a:t>Morte</a:t>
            </a:r>
          </a:p>
          <a:p>
            <a:pPr>
              <a:lnSpc>
                <a:spcPct val="80000"/>
              </a:lnSpc>
              <a:spcAft>
                <a:spcPts val="525"/>
              </a:spcAft>
              <a:buSzPct val="110000"/>
            </a:pPr>
            <a:r>
              <a:rPr lang="pt-BR" sz="1200" dirty="0">
                <a:solidFill>
                  <a:srgbClr val="44575F"/>
                </a:solidFill>
                <a:latin typeface="Century Gothic" pitchFamily="34" charset="0"/>
                <a:cs typeface="Tahoma" pitchFamily="34" charset="0"/>
              </a:rPr>
              <a:t>(por meio de pensão aos dependentes)</a:t>
            </a:r>
          </a:p>
        </p:txBody>
      </p:sp>
      <p:pic>
        <p:nvPicPr>
          <p:cNvPr id="217111" name="Picture 23" descr="S11_lyn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518" r="67223"/>
          <a:stretch>
            <a:fillRect/>
          </a:stretch>
        </p:blipFill>
        <p:spPr bwMode="auto">
          <a:xfrm>
            <a:off x="381000" y="2495550"/>
            <a:ext cx="2743200" cy="2647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Imagem 14">
            <a:extLst>
              <a:ext uri="{FF2B5EF4-FFF2-40B4-BE49-F238E27FC236}">
                <a16:creationId xmlns="" xmlns:a16="http://schemas.microsoft.com/office/drawing/2014/main" id="{24ADB3BF-A888-45BE-9FB7-648E22E8D4ED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28388" y="0"/>
            <a:ext cx="945350" cy="531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54315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17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17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17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217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2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17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17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17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17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3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17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17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7105" grpId="0"/>
      <p:bldP spid="217106" grpId="0"/>
      <p:bldP spid="217107" grpId="0"/>
      <p:bldP spid="217108" grpId="0"/>
      <p:bldP spid="21710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"/>
          <p:cNvSpPr>
            <a:spLocks noGrp="1"/>
          </p:cNvSpPr>
          <p:nvPr>
            <p:ph type="title"/>
          </p:nvPr>
        </p:nvSpPr>
        <p:spPr>
          <a:xfrm>
            <a:off x="358068" y="438149"/>
            <a:ext cx="8305800" cy="457201"/>
          </a:xfrm>
        </p:spPr>
        <p:txBody>
          <a:bodyPr/>
          <a:lstStyle/>
          <a:p>
            <a:pPr algn="just"/>
            <a:r>
              <a:rPr lang="pt-BR" sz="2400" b="1" spc="0" dirty="0">
                <a:solidFill>
                  <a:srgbClr val="006699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PREVIDÊNCIA COMPLEMENTAR</a:t>
            </a:r>
            <a:endParaRPr lang="en-US" sz="2400" b="1" spc="0" dirty="0">
              <a:solidFill>
                <a:srgbClr val="0066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Retângulo 3"/>
          <p:cNvSpPr/>
          <p:nvPr/>
        </p:nvSpPr>
        <p:spPr>
          <a:xfrm>
            <a:off x="7543800" y="4476750"/>
            <a:ext cx="1600200" cy="6667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CaixaDeTexto 6"/>
          <p:cNvSpPr txBox="1"/>
          <p:nvPr/>
        </p:nvSpPr>
        <p:spPr>
          <a:xfrm>
            <a:off x="381000" y="1164431"/>
            <a:ext cx="861060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fontAlgn="base"/>
            <a:r>
              <a:rPr lang="pt-BR" b="1" dirty="0">
                <a:solidFill>
                  <a:srgbClr val="0066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Constituição Federal – Art. 40</a:t>
            </a:r>
          </a:p>
          <a:p>
            <a:pPr algn="just" fontAlgn="base"/>
            <a:endParaRPr lang="pt-BR" dirty="0">
              <a:solidFill>
                <a:srgbClr val="0066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 fontAlgn="base"/>
            <a:r>
              <a:rPr lang="pt-BR" dirty="0">
                <a:solidFill>
                  <a:srgbClr val="0066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§ 14 - A União, os Estados, o Distrito Federal e os Municípios, </a:t>
            </a:r>
            <a:r>
              <a:rPr lang="pt-BR" b="1" u="sng" dirty="0">
                <a:solidFill>
                  <a:srgbClr val="0066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desde que instituam regime de previdência complementar</a:t>
            </a:r>
            <a:r>
              <a:rPr lang="pt-BR" dirty="0">
                <a:solidFill>
                  <a:srgbClr val="0066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para os seus respectivos servidores titulares de cargo efetivo, poderão fixar, para o valor das aposentadorias e pensões a serem concedidas pelo regime de que trata este artigo, </a:t>
            </a:r>
            <a:r>
              <a:rPr lang="pt-BR" b="1" u="sng" dirty="0">
                <a:solidFill>
                  <a:srgbClr val="0066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 limite máximo estabelecido para os benefícios do regime geral de previdência social</a:t>
            </a:r>
            <a:r>
              <a:rPr lang="pt-BR" dirty="0">
                <a:solidFill>
                  <a:srgbClr val="0066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que trata o art. 201.</a:t>
            </a:r>
          </a:p>
          <a:p>
            <a:pPr algn="just" fontAlgn="base"/>
            <a:endParaRPr lang="pt-BR" dirty="0">
              <a:solidFill>
                <a:srgbClr val="0066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09162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"/>
          <p:cNvSpPr>
            <a:spLocks noGrp="1"/>
          </p:cNvSpPr>
          <p:nvPr>
            <p:ph type="title"/>
          </p:nvPr>
        </p:nvSpPr>
        <p:spPr>
          <a:xfrm>
            <a:off x="358068" y="438149"/>
            <a:ext cx="8305800" cy="457201"/>
          </a:xfrm>
        </p:spPr>
        <p:txBody>
          <a:bodyPr/>
          <a:lstStyle/>
          <a:p>
            <a:pPr algn="just"/>
            <a:r>
              <a:rPr lang="pt-BR" sz="2400" b="1" spc="0" dirty="0">
                <a:solidFill>
                  <a:srgbClr val="006699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PREVIDÊNCIA COMPLEMENTAR</a:t>
            </a:r>
            <a:endParaRPr lang="en-US" sz="2400" b="1" spc="0" dirty="0">
              <a:solidFill>
                <a:srgbClr val="0066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Retângulo 3"/>
          <p:cNvSpPr/>
          <p:nvPr/>
        </p:nvSpPr>
        <p:spPr>
          <a:xfrm>
            <a:off x="7543800" y="4476750"/>
            <a:ext cx="1600200" cy="6667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CaixaDeTexto 6"/>
          <p:cNvSpPr txBox="1"/>
          <p:nvPr/>
        </p:nvSpPr>
        <p:spPr>
          <a:xfrm>
            <a:off x="381000" y="1164431"/>
            <a:ext cx="8610600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fontAlgn="base"/>
            <a:r>
              <a:rPr lang="pt-BR" b="1" dirty="0">
                <a:solidFill>
                  <a:srgbClr val="0066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Como serão as aposentadorias?</a:t>
            </a:r>
          </a:p>
          <a:p>
            <a:pPr algn="just" fontAlgn="base"/>
            <a:endParaRPr lang="pt-BR" dirty="0">
              <a:solidFill>
                <a:srgbClr val="0066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 fontAlgn="base">
              <a:buFont typeface="Arial" panose="020B0604020202020204" pitchFamily="34" charset="0"/>
              <a:buChar char="•"/>
            </a:pPr>
            <a:r>
              <a:rPr lang="pt-BR" dirty="0">
                <a:solidFill>
                  <a:srgbClr val="0066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Até o limite do teto do RGPS, de R$ 5.645,80 = valor pago pelo Instituto de Previdência do ente federado.</a:t>
            </a:r>
          </a:p>
          <a:p>
            <a:pPr algn="just" fontAlgn="base"/>
            <a:endParaRPr lang="pt-BR" dirty="0">
              <a:solidFill>
                <a:srgbClr val="0066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 fontAlgn="base">
              <a:buFont typeface="Arial" panose="020B0604020202020204" pitchFamily="34" charset="0"/>
              <a:buChar char="•"/>
            </a:pPr>
            <a:r>
              <a:rPr lang="pt-BR" dirty="0">
                <a:solidFill>
                  <a:srgbClr val="0066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Acima do teto (R$ 5.645,80) = complementação paga pelo RPC, conforme as regras da Previdência Complementar, de forma facultativa.</a:t>
            </a:r>
          </a:p>
          <a:p>
            <a:pPr algn="just" fontAlgn="base"/>
            <a:endParaRPr lang="pt-BR" dirty="0">
              <a:solidFill>
                <a:srgbClr val="0066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 fontAlgn="base">
              <a:buFont typeface="Arial" panose="020B0604020202020204" pitchFamily="34" charset="0"/>
              <a:buChar char="•"/>
            </a:pPr>
            <a:r>
              <a:rPr lang="pt-BR" dirty="0">
                <a:solidFill>
                  <a:srgbClr val="0066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Patrocinadores: União, Estados e Municípios.</a:t>
            </a:r>
          </a:p>
          <a:p>
            <a:pPr algn="just" fontAlgn="base"/>
            <a:endParaRPr lang="pt-BR" dirty="0">
              <a:solidFill>
                <a:srgbClr val="0066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 fontAlgn="base">
              <a:buFont typeface="Arial" panose="020B0604020202020204" pitchFamily="34" charset="0"/>
              <a:buChar char="•"/>
            </a:pPr>
            <a:r>
              <a:rPr lang="pt-BR" dirty="0">
                <a:solidFill>
                  <a:srgbClr val="0066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Marco: Instituição de RPC com aprovação de Plano de Benefícios e Convênio de Adesão.</a:t>
            </a:r>
          </a:p>
          <a:p>
            <a:pPr marL="285750" indent="-285750" algn="just" fontAlgn="base">
              <a:buFont typeface="Arial" panose="020B0604020202020204" pitchFamily="34" charset="0"/>
              <a:buChar char="•"/>
            </a:pPr>
            <a:endParaRPr lang="pt-BR" dirty="0">
              <a:solidFill>
                <a:srgbClr val="0066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 fontAlgn="base">
              <a:buFont typeface="Arial" panose="020B0604020202020204" pitchFamily="34" charset="0"/>
              <a:buChar char="•"/>
            </a:pPr>
            <a:endParaRPr lang="pt-BR" dirty="0">
              <a:solidFill>
                <a:srgbClr val="0066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 fontAlgn="base"/>
            <a:endParaRPr lang="pt-BR" dirty="0">
              <a:solidFill>
                <a:srgbClr val="0066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3336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"/>
          <p:cNvSpPr>
            <a:spLocks noGrp="1"/>
          </p:cNvSpPr>
          <p:nvPr>
            <p:ph type="title"/>
          </p:nvPr>
        </p:nvSpPr>
        <p:spPr>
          <a:xfrm>
            <a:off x="358068" y="438149"/>
            <a:ext cx="8305800" cy="457201"/>
          </a:xfrm>
        </p:spPr>
        <p:txBody>
          <a:bodyPr/>
          <a:lstStyle/>
          <a:p>
            <a:pPr algn="just"/>
            <a:r>
              <a:rPr lang="pt-BR" sz="2400" b="1" spc="0" dirty="0">
                <a:solidFill>
                  <a:srgbClr val="006699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PREVIDÊNCIA COMPLEMENTAR – Órgão Regulador</a:t>
            </a:r>
            <a:endParaRPr lang="en-US" sz="2400" b="1" spc="0" dirty="0">
              <a:solidFill>
                <a:srgbClr val="0066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Retângulo 3"/>
          <p:cNvSpPr/>
          <p:nvPr/>
        </p:nvSpPr>
        <p:spPr>
          <a:xfrm>
            <a:off x="7543800" y="4476750"/>
            <a:ext cx="1600200" cy="6667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CaixaDeTexto 6"/>
          <p:cNvSpPr txBox="1"/>
          <p:nvPr/>
        </p:nvSpPr>
        <p:spPr>
          <a:xfrm>
            <a:off x="533400" y="1276350"/>
            <a:ext cx="83058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fontAlgn="base"/>
            <a:r>
              <a:rPr lang="pt-BR" sz="2400" dirty="0">
                <a:solidFill>
                  <a:srgbClr val="006699"/>
                </a:solidFill>
              </a:rPr>
              <a:t>A fiscalização e supervisão das atividades das entidades fechadas de previdência complementar são realizadas pela </a:t>
            </a:r>
            <a:r>
              <a:rPr lang="pt-BR" sz="2400" b="1" u="sng" dirty="0">
                <a:solidFill>
                  <a:srgbClr val="006699"/>
                </a:solidFill>
              </a:rPr>
              <a:t>Superintendência Nacional de Previdência Complementar (</a:t>
            </a:r>
            <a:r>
              <a:rPr lang="pt-BR" sz="2400" b="1" u="sng" dirty="0" err="1">
                <a:solidFill>
                  <a:srgbClr val="006699"/>
                </a:solidFill>
              </a:rPr>
              <a:t>Previc</a:t>
            </a:r>
            <a:r>
              <a:rPr lang="pt-BR" sz="2400" b="1" u="sng" dirty="0">
                <a:solidFill>
                  <a:srgbClr val="006699"/>
                </a:solidFill>
              </a:rPr>
              <a:t>)</a:t>
            </a:r>
            <a:r>
              <a:rPr lang="pt-BR" sz="2400" dirty="0">
                <a:solidFill>
                  <a:srgbClr val="006699"/>
                </a:solidFill>
              </a:rPr>
              <a:t>, autarquia de natureza especial vinculada ao Ministério da Fazenda.</a:t>
            </a:r>
          </a:p>
        </p:txBody>
      </p:sp>
      <p:pic>
        <p:nvPicPr>
          <p:cNvPr id="36866" name="Picture 2" descr="Banner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857884" y="3500444"/>
            <a:ext cx="2663693" cy="1000132"/>
          </a:xfrm>
          <a:prstGeom prst="rect">
            <a:avLst/>
          </a:prstGeom>
          <a:noFill/>
        </p:spPr>
      </p:pic>
      <p:pic>
        <p:nvPicPr>
          <p:cNvPr id="8" name="Imagem 7">
            <a:extLst>
              <a:ext uri="{FF2B5EF4-FFF2-40B4-BE49-F238E27FC236}">
                <a16:creationId xmlns="" xmlns:a16="http://schemas.microsoft.com/office/drawing/2014/main" id="{3B43C275-C254-45B9-B7FE-982245CA01F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28388" y="0"/>
            <a:ext cx="945350" cy="531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18596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3" name="Conector reto 22"/>
          <p:cNvCxnSpPr/>
          <p:nvPr/>
        </p:nvCxnSpPr>
        <p:spPr>
          <a:xfrm flipV="1">
            <a:off x="5819306" y="2123478"/>
            <a:ext cx="0" cy="1639822"/>
          </a:xfrm>
          <a:prstGeom prst="line">
            <a:avLst/>
          </a:prstGeom>
          <a:ln w="28575" cap="sq">
            <a:head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" name="Rectangle 1"/>
          <p:cNvSpPr>
            <a:spLocks noGrp="1"/>
          </p:cNvSpPr>
          <p:nvPr>
            <p:ph type="title"/>
          </p:nvPr>
        </p:nvSpPr>
        <p:spPr>
          <a:xfrm>
            <a:off x="381000" y="447559"/>
            <a:ext cx="8686800" cy="457201"/>
          </a:xfrm>
        </p:spPr>
        <p:txBody>
          <a:bodyPr/>
          <a:lstStyle/>
          <a:p>
            <a:pPr algn="just"/>
            <a:r>
              <a:rPr lang="pt-BR" sz="2300" b="1" spc="0" dirty="0">
                <a:solidFill>
                  <a:srgbClr val="006699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ESTÁGIOS DA PREVIDÊNCIA COMPLEMENTAR EM GOIÁS</a:t>
            </a:r>
            <a:endParaRPr lang="en-US" sz="2300" b="1" spc="0" dirty="0">
              <a:solidFill>
                <a:srgbClr val="0066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Retângulo 3"/>
          <p:cNvSpPr/>
          <p:nvPr/>
        </p:nvSpPr>
        <p:spPr>
          <a:xfrm>
            <a:off x="7543800" y="4476750"/>
            <a:ext cx="1600200" cy="6667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cxnSp>
        <p:nvCxnSpPr>
          <p:cNvPr id="5" name="Conector reto 4"/>
          <p:cNvCxnSpPr/>
          <p:nvPr/>
        </p:nvCxnSpPr>
        <p:spPr>
          <a:xfrm>
            <a:off x="457200" y="2114550"/>
            <a:ext cx="8206668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Elipse 7"/>
          <p:cNvSpPr/>
          <p:nvPr/>
        </p:nvSpPr>
        <p:spPr>
          <a:xfrm>
            <a:off x="304800" y="1962150"/>
            <a:ext cx="304800" cy="304800"/>
          </a:xfrm>
          <a:prstGeom prst="ellipse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" name="CaixaDeTexto 9"/>
          <p:cNvSpPr txBox="1"/>
          <p:nvPr/>
        </p:nvSpPr>
        <p:spPr>
          <a:xfrm>
            <a:off x="1214414" y="2352737"/>
            <a:ext cx="1026243" cy="71558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1050" dirty="0">
                <a:solidFill>
                  <a:schemeClr val="accent2">
                    <a:lumMod val="75000"/>
                  </a:schemeClr>
                </a:solidFill>
              </a:rPr>
              <a:t>Lei Regime</a:t>
            </a:r>
          </a:p>
          <a:p>
            <a:pPr algn="ctr"/>
            <a:r>
              <a:rPr lang="pt-BR" sz="1050" dirty="0">
                <a:solidFill>
                  <a:schemeClr val="accent2">
                    <a:lumMod val="75000"/>
                  </a:schemeClr>
                </a:solidFill>
              </a:rPr>
              <a:t>Previdência</a:t>
            </a:r>
          </a:p>
          <a:p>
            <a:pPr algn="ctr"/>
            <a:r>
              <a:rPr lang="pt-BR" sz="1050" dirty="0">
                <a:solidFill>
                  <a:schemeClr val="accent2">
                    <a:lumMod val="75000"/>
                  </a:schemeClr>
                </a:solidFill>
              </a:rPr>
              <a:t>Complementar</a:t>
            </a:r>
          </a:p>
          <a:p>
            <a:pPr algn="ctr"/>
            <a:r>
              <a:rPr lang="pt-BR" sz="8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Lei 19.179/2015</a:t>
            </a:r>
          </a:p>
        </p:txBody>
      </p:sp>
      <p:sp>
        <p:nvSpPr>
          <p:cNvPr id="11" name="CaixaDeTexto 10"/>
          <p:cNvSpPr txBox="1"/>
          <p:nvPr/>
        </p:nvSpPr>
        <p:spPr>
          <a:xfrm>
            <a:off x="2500298" y="2355730"/>
            <a:ext cx="1176925" cy="7001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1050" dirty="0">
                <a:solidFill>
                  <a:schemeClr val="accent2">
                    <a:lumMod val="75000"/>
                  </a:schemeClr>
                </a:solidFill>
              </a:rPr>
              <a:t>Decreto</a:t>
            </a:r>
          </a:p>
          <a:p>
            <a:pPr algn="ctr"/>
            <a:r>
              <a:rPr lang="pt-BR" sz="1050" dirty="0">
                <a:solidFill>
                  <a:schemeClr val="accent2">
                    <a:lumMod val="75000"/>
                  </a:schemeClr>
                </a:solidFill>
              </a:rPr>
              <a:t>Aprovação</a:t>
            </a:r>
          </a:p>
          <a:p>
            <a:pPr algn="ctr"/>
            <a:r>
              <a:rPr lang="pt-BR" sz="1050" dirty="0">
                <a:solidFill>
                  <a:schemeClr val="accent2">
                    <a:lumMod val="75000"/>
                  </a:schemeClr>
                </a:solidFill>
              </a:rPr>
              <a:t>Estatuto </a:t>
            </a:r>
            <a:r>
              <a:rPr lang="pt-BR" sz="1050" dirty="0" err="1">
                <a:solidFill>
                  <a:schemeClr val="accent2">
                    <a:lumMod val="75000"/>
                  </a:schemeClr>
                </a:solidFill>
              </a:rPr>
              <a:t>Prevcom</a:t>
            </a:r>
            <a:endParaRPr lang="pt-BR" sz="1050" dirty="0">
              <a:solidFill>
                <a:schemeClr val="accent2">
                  <a:lumMod val="75000"/>
                </a:schemeClr>
              </a:solidFill>
            </a:endParaRPr>
          </a:p>
          <a:p>
            <a:pPr algn="ctr"/>
            <a:r>
              <a:rPr lang="pt-BR" sz="8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Decreto 8.709/2016</a:t>
            </a:r>
            <a:endParaRPr lang="pt-BR" sz="8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12" name="Elipse 11"/>
          <p:cNvSpPr/>
          <p:nvPr/>
        </p:nvSpPr>
        <p:spPr>
          <a:xfrm>
            <a:off x="1558838" y="1968035"/>
            <a:ext cx="304800" cy="304800"/>
          </a:xfrm>
          <a:prstGeom prst="ellipse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4" name="Elipse 13"/>
          <p:cNvSpPr/>
          <p:nvPr/>
        </p:nvSpPr>
        <p:spPr>
          <a:xfrm>
            <a:off x="2918814" y="1968035"/>
            <a:ext cx="304800" cy="304800"/>
          </a:xfrm>
          <a:prstGeom prst="ellipse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5" name="CaixaDeTexto 14"/>
          <p:cNvSpPr txBox="1"/>
          <p:nvPr/>
        </p:nvSpPr>
        <p:spPr>
          <a:xfrm>
            <a:off x="3929058" y="2355730"/>
            <a:ext cx="1085554" cy="71558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1050" dirty="0">
                <a:solidFill>
                  <a:schemeClr val="accent2">
                    <a:lumMod val="75000"/>
                  </a:schemeClr>
                </a:solidFill>
              </a:rPr>
              <a:t>Portaria PREVIC</a:t>
            </a:r>
          </a:p>
          <a:p>
            <a:pPr algn="ctr"/>
            <a:r>
              <a:rPr lang="pt-BR" sz="1050" dirty="0">
                <a:solidFill>
                  <a:schemeClr val="accent2">
                    <a:lumMod val="75000"/>
                  </a:schemeClr>
                </a:solidFill>
              </a:rPr>
              <a:t>Autorização</a:t>
            </a:r>
          </a:p>
          <a:p>
            <a:pPr algn="ctr"/>
            <a:r>
              <a:rPr lang="pt-BR" sz="1050" dirty="0">
                <a:solidFill>
                  <a:schemeClr val="accent2">
                    <a:lumMod val="75000"/>
                  </a:schemeClr>
                </a:solidFill>
              </a:rPr>
              <a:t>Funcionamento</a:t>
            </a:r>
          </a:p>
          <a:p>
            <a:pPr algn="ctr"/>
            <a:r>
              <a:rPr lang="pt-BR" sz="8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Portaria 317/2017</a:t>
            </a:r>
            <a:endParaRPr lang="pt-BR" sz="8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16" name="Elipse 15"/>
          <p:cNvSpPr/>
          <p:nvPr/>
        </p:nvSpPr>
        <p:spPr>
          <a:xfrm>
            <a:off x="4311056" y="1968035"/>
            <a:ext cx="304800" cy="304800"/>
          </a:xfrm>
          <a:prstGeom prst="ellipse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7" name="Elipse 16"/>
          <p:cNvSpPr/>
          <p:nvPr/>
        </p:nvSpPr>
        <p:spPr>
          <a:xfrm>
            <a:off x="5666906" y="1968035"/>
            <a:ext cx="304800" cy="304800"/>
          </a:xfrm>
          <a:prstGeom prst="ellipse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9" name="CaixaDeTexto 18"/>
          <p:cNvSpPr txBox="1"/>
          <p:nvPr/>
        </p:nvSpPr>
        <p:spPr>
          <a:xfrm>
            <a:off x="6643702" y="2435631"/>
            <a:ext cx="1058302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1050" dirty="0">
                <a:solidFill>
                  <a:schemeClr val="accent2">
                    <a:lumMod val="75000"/>
                  </a:schemeClr>
                </a:solidFill>
              </a:rPr>
              <a:t>Funcionamento</a:t>
            </a:r>
          </a:p>
          <a:p>
            <a:pPr algn="ctr"/>
            <a:r>
              <a:rPr lang="pt-BR" sz="1050" dirty="0">
                <a:solidFill>
                  <a:schemeClr val="accent2">
                    <a:lumMod val="75000"/>
                  </a:schemeClr>
                </a:solidFill>
              </a:rPr>
              <a:t>PREVCOM</a:t>
            </a:r>
          </a:p>
        </p:txBody>
      </p:sp>
      <p:sp>
        <p:nvSpPr>
          <p:cNvPr id="20" name="Elipse 19"/>
          <p:cNvSpPr/>
          <p:nvPr/>
        </p:nvSpPr>
        <p:spPr>
          <a:xfrm>
            <a:off x="7024702" y="1968035"/>
            <a:ext cx="304800" cy="304800"/>
          </a:xfrm>
          <a:prstGeom prst="ellipse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1" name="Elipse 20"/>
          <p:cNvSpPr/>
          <p:nvPr/>
        </p:nvSpPr>
        <p:spPr>
          <a:xfrm>
            <a:off x="8391523" y="1968035"/>
            <a:ext cx="304800" cy="304800"/>
          </a:xfrm>
          <a:prstGeom prst="ellipse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2" name="CaixaDeTexto 21"/>
          <p:cNvSpPr txBox="1"/>
          <p:nvPr/>
        </p:nvSpPr>
        <p:spPr>
          <a:xfrm>
            <a:off x="8052142" y="2388234"/>
            <a:ext cx="1000132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050" dirty="0">
                <a:solidFill>
                  <a:schemeClr val="accent2">
                    <a:lumMod val="75000"/>
                  </a:schemeClr>
                </a:solidFill>
              </a:rPr>
              <a:t>Recolhimento</a:t>
            </a:r>
          </a:p>
          <a:p>
            <a:pPr algn="ctr"/>
            <a:r>
              <a:rPr lang="pt-BR" sz="1050" dirty="0">
                <a:solidFill>
                  <a:schemeClr val="accent2">
                    <a:lumMod val="75000"/>
                  </a:schemeClr>
                </a:solidFill>
              </a:rPr>
              <a:t>das Contribui</a:t>
            </a:r>
            <a:r>
              <a:rPr lang="en-US" sz="1050" dirty="0">
                <a:solidFill>
                  <a:schemeClr val="accent2">
                    <a:lumMod val="75000"/>
                  </a:schemeClr>
                </a:solidFill>
              </a:rPr>
              <a:t>ções</a:t>
            </a:r>
            <a:endParaRPr lang="pt-BR" sz="105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24" name="Elipse 23"/>
          <p:cNvSpPr/>
          <p:nvPr/>
        </p:nvSpPr>
        <p:spPr>
          <a:xfrm>
            <a:off x="304800" y="1968035"/>
            <a:ext cx="304800" cy="304800"/>
          </a:xfrm>
          <a:prstGeom prst="ellipse">
            <a:avLst/>
          </a:prstGeom>
          <a:gradFill flip="none" rotWithShape="1">
            <a:gsLst>
              <a:gs pos="0">
                <a:srgbClr val="777777">
                  <a:shade val="30000"/>
                  <a:satMod val="115000"/>
                </a:srgbClr>
              </a:gs>
              <a:gs pos="50000">
                <a:srgbClr val="777777">
                  <a:shade val="67500"/>
                  <a:satMod val="115000"/>
                </a:srgbClr>
              </a:gs>
              <a:gs pos="100000">
                <a:srgbClr val="777777">
                  <a:shade val="100000"/>
                  <a:satMod val="115000"/>
                </a:srgbClr>
              </a:gs>
            </a:gsLst>
            <a:path path="circle">
              <a:fillToRect l="50000" t="50000" r="50000" b="50000"/>
            </a:path>
            <a:tileRect/>
          </a:gra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8" name="CaixaDeTexto 17"/>
          <p:cNvSpPr txBox="1"/>
          <p:nvPr/>
        </p:nvSpPr>
        <p:spPr>
          <a:xfrm>
            <a:off x="5260797" y="2352737"/>
            <a:ext cx="1154482" cy="877163"/>
          </a:xfrm>
          <a:prstGeom prst="rect">
            <a:avLst/>
          </a:prstGeom>
          <a:solidFill>
            <a:schemeClr val="tx1"/>
          </a:solidFill>
        </p:spPr>
        <p:txBody>
          <a:bodyPr wrap="none" rtlCol="0">
            <a:spAutoFit/>
          </a:bodyPr>
          <a:lstStyle/>
          <a:p>
            <a:pPr algn="ctr"/>
            <a:r>
              <a:rPr lang="pt-BR" sz="1050" dirty="0">
                <a:solidFill>
                  <a:schemeClr val="accent2">
                    <a:lumMod val="75000"/>
                  </a:schemeClr>
                </a:solidFill>
              </a:rPr>
              <a:t>Portaria PREVIC</a:t>
            </a:r>
          </a:p>
          <a:p>
            <a:pPr algn="ctr"/>
            <a:r>
              <a:rPr lang="pt-BR" sz="1050" dirty="0">
                <a:solidFill>
                  <a:schemeClr val="accent2">
                    <a:lumMod val="75000"/>
                  </a:schemeClr>
                </a:solidFill>
              </a:rPr>
              <a:t>Aprovação</a:t>
            </a:r>
          </a:p>
          <a:p>
            <a:pPr algn="ctr"/>
            <a:r>
              <a:rPr lang="pt-BR" sz="1050" dirty="0">
                <a:solidFill>
                  <a:schemeClr val="accent2">
                    <a:lumMod val="75000"/>
                  </a:schemeClr>
                </a:solidFill>
              </a:rPr>
              <a:t>Plano Benefício</a:t>
            </a:r>
          </a:p>
          <a:p>
            <a:pPr algn="ctr"/>
            <a:r>
              <a:rPr lang="pt-BR" sz="1050" dirty="0">
                <a:solidFill>
                  <a:schemeClr val="accent2">
                    <a:lumMod val="75000"/>
                  </a:schemeClr>
                </a:solidFill>
              </a:rPr>
              <a:t>Convênio Adesão</a:t>
            </a:r>
          </a:p>
          <a:p>
            <a:pPr algn="ctr"/>
            <a:r>
              <a:rPr lang="pt-BR" sz="8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Portaria 689/2017</a:t>
            </a:r>
            <a:endParaRPr lang="pt-BR" sz="8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26" name="CaixaDeTexto 25"/>
          <p:cNvSpPr txBox="1"/>
          <p:nvPr/>
        </p:nvSpPr>
        <p:spPr>
          <a:xfrm>
            <a:off x="5000628" y="3821212"/>
            <a:ext cx="1638590" cy="8463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1100" dirty="0">
                <a:solidFill>
                  <a:srgbClr val="006699"/>
                </a:solidFill>
              </a:rPr>
              <a:t>Marco Temporal do</a:t>
            </a:r>
          </a:p>
          <a:p>
            <a:pPr algn="ctr"/>
            <a:r>
              <a:rPr lang="pt-BR" sz="1100" dirty="0">
                <a:solidFill>
                  <a:srgbClr val="006699"/>
                </a:solidFill>
              </a:rPr>
              <a:t>Regime de Previdência</a:t>
            </a:r>
          </a:p>
          <a:p>
            <a:pPr algn="ctr"/>
            <a:r>
              <a:rPr lang="pt-BR" sz="1100" dirty="0">
                <a:solidFill>
                  <a:srgbClr val="006699"/>
                </a:solidFill>
              </a:rPr>
              <a:t>Complementar em Goiás</a:t>
            </a:r>
          </a:p>
          <a:p>
            <a:pPr algn="ctr"/>
            <a:r>
              <a:rPr lang="pt-BR" sz="1600" b="1" dirty="0">
                <a:solidFill>
                  <a:srgbClr val="006699"/>
                </a:solidFill>
              </a:rPr>
              <a:t>07/07/2017</a:t>
            </a:r>
            <a:endParaRPr lang="pt-BR" sz="1100" b="1" dirty="0">
              <a:solidFill>
                <a:srgbClr val="006699"/>
              </a:solidFill>
            </a:endParaRPr>
          </a:p>
        </p:txBody>
      </p:sp>
      <p:pic>
        <p:nvPicPr>
          <p:cNvPr id="25" name="Imagem 24">
            <a:extLst>
              <a:ext uri="{FF2B5EF4-FFF2-40B4-BE49-F238E27FC236}">
                <a16:creationId xmlns="" xmlns:a16="http://schemas.microsoft.com/office/drawing/2014/main" id="{965F93E5-AC69-43B5-9784-D1993F5A184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28388" y="0"/>
            <a:ext cx="945350" cy="531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12773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93889E-18 -1.85185E-6 L 0.75 -0.00123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7500" y="-6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S010176926">
  <a:themeElements>
    <a:clrScheme name="Equity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Module">
      <a:maj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Apex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bg1">
                <a:shade val="100000"/>
                <a:satMod val="150000"/>
              </a:schemeClr>
            </a:gs>
            <a:gs pos="65000">
              <a:schemeClr val="bg1">
                <a:shade val="90000"/>
                <a:satMod val="375000"/>
              </a:schemeClr>
            </a:gs>
            <a:gs pos="100000">
              <a:schemeClr val="phClr">
                <a:tint val="88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53000"/>
                <a:satMod val="200000"/>
              </a:schemeClr>
              <a:schemeClr val="phClr">
                <a:tint val="78000"/>
                <a:satMod val="230000"/>
              </a:schemeClr>
            </a:duotone>
          </a:blip>
          <a:tile tx="0" ty="0" sx="90000" sy="90000" flip="none" algn="t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0000"/>
                <a:satMod val="155000"/>
              </a:schemeClr>
            </a:gs>
            <a:gs pos="65000">
              <a:schemeClr val="phClr">
                <a:shade val="85000"/>
                <a:satMod val="155000"/>
              </a:schemeClr>
            </a:gs>
            <a:gs pos="100000">
              <a:schemeClr val="phClr">
                <a:shade val="95000"/>
                <a:satMod val="155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4925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algn="tl" rotWithShape="0">
              <a:srgbClr val="000000">
                <a:alpha val="64000"/>
              </a:srgbClr>
            </a:outerShdw>
          </a:effectLst>
        </a:effectStyle>
        <a:effectStyle>
          <a:effectLst>
            <a:outerShdw blurRad="39000" dist="25400" dir="5400000">
              <a:srgbClr val="000000">
                <a:alpha val="35000"/>
              </a:srgbClr>
            </a:outerShdw>
          </a:effectLst>
        </a:effectStyle>
        <a:effectStyle>
          <a:effectLst>
            <a:outerShdw blurRad="39000" dist="25400" dir="5400000">
              <a:srgbClr val="000000">
                <a:alpha val="3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prstMaterial="matte">
            <a:bevelT h="22225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0000"/>
                <a:satMod val="155000"/>
              </a:schemeClr>
            </a:gs>
            <a:gs pos="35000">
              <a:schemeClr val="phClr">
                <a:shade val="75000"/>
                <a:satMod val="155000"/>
              </a:schemeClr>
            </a:gs>
            <a:gs pos="100000">
              <a:schemeClr val="phClr">
                <a:tint val="80000"/>
                <a:satMod val="255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A10312F0-786A-45B4-AD29-87F43A6C65D9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TS010176926.potx</Template>
  <TotalTime>0</TotalTime>
  <Words>719</Words>
  <Application>Microsoft Office PowerPoint</Application>
  <PresentationFormat>Apresentação na tela (16:9)</PresentationFormat>
  <Paragraphs>124</Paragraphs>
  <Slides>18</Slides>
  <Notes>5</Notes>
  <HiddenSlides>0</HiddenSlides>
  <MMClips>0</MMClips>
  <ScaleCrop>false</ScaleCrop>
  <HeadingPairs>
    <vt:vector size="6" baseType="variant">
      <vt:variant>
        <vt:lpstr>Fontes usadas</vt:lpstr>
      </vt:variant>
      <vt:variant>
        <vt:i4>10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18</vt:i4>
      </vt:variant>
    </vt:vector>
  </HeadingPairs>
  <TitlesOfParts>
    <vt:vector size="29" baseType="lpstr">
      <vt:lpstr>Arial</vt:lpstr>
      <vt:lpstr>Calibri</vt:lpstr>
      <vt:lpstr>Century Gothic</vt:lpstr>
      <vt:lpstr>Corbel</vt:lpstr>
      <vt:lpstr>Tahoma</vt:lpstr>
      <vt:lpstr>Times New Roman</vt:lpstr>
      <vt:lpstr>Trebuchet MS</vt:lpstr>
      <vt:lpstr>Wingdings</vt:lpstr>
      <vt:lpstr>Wingdings 2</vt:lpstr>
      <vt:lpstr>Wingdings 3</vt:lpstr>
      <vt:lpstr>TS010176926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PREVIDÊNCIA COMPLEMENTAR</vt:lpstr>
      <vt:lpstr>PREVIDÊNCIA COMPLEMENTAR</vt:lpstr>
      <vt:lpstr>PREVIDÊNCIA COMPLEMENTAR – Órgão Regulador</vt:lpstr>
      <vt:lpstr>ESTÁGIOS DA PREVIDÊNCIA COMPLEMENTAR EM GOIÁS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PREVIDÊNCIA COMPLEMENTAR</vt:lpstr>
      <vt:lpstr>FUNDAÇÃO DE PREVIDÊNCIA COMPLEMENTAR DO BRASIL CENTRAL (PREVCOM-BrC)</vt:lpstr>
      <vt:lpstr>Apresentação do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Introduction to Microsoft® Office PowerPoint® 2007</dc:title>
  <dc:creator/>
  <cp:lastModifiedBy/>
  <cp:revision>1</cp:revision>
  <dcterms:modified xsi:type="dcterms:W3CDTF">2018-09-04T13:43:07Z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TC101769269990</vt:lpwstr>
  </property>
</Properties>
</file>