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3">
  <p:sldMasterIdLst>
    <p:sldMasterId id="2147483648" r:id="rId2"/>
  </p:sldMasterIdLst>
  <p:notesMasterIdLst>
    <p:notesMasterId r:id="rId21"/>
  </p:notesMasterIdLst>
  <p:sldIdLst>
    <p:sldId id="508" r:id="rId3"/>
    <p:sldId id="449" r:id="rId4"/>
    <p:sldId id="511" r:id="rId5"/>
    <p:sldId id="512" r:id="rId6"/>
    <p:sldId id="513" r:id="rId7"/>
    <p:sldId id="442" r:id="rId8"/>
    <p:sldId id="509" r:id="rId9"/>
    <p:sldId id="514" r:id="rId10"/>
    <p:sldId id="515" r:id="rId11"/>
    <p:sldId id="517" r:id="rId12"/>
    <p:sldId id="518" r:id="rId13"/>
    <p:sldId id="519" r:id="rId14"/>
    <p:sldId id="520" r:id="rId15"/>
    <p:sldId id="521" r:id="rId16"/>
    <p:sldId id="522" r:id="rId17"/>
    <p:sldId id="510" r:id="rId18"/>
    <p:sldId id="516" r:id="rId19"/>
    <p:sldId id="523" r:id="rId20"/>
  </p:sldIdLst>
  <p:sldSz cx="9144000" cy="5143500" type="screen16x9"/>
  <p:notesSz cx="11134725" cy="15562263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CFC9F9"/>
    <a:srgbClr val="50656F"/>
    <a:srgbClr val="5E7884"/>
    <a:srgbClr val="5D7782"/>
    <a:srgbClr val="688592"/>
    <a:srgbClr val="777777"/>
    <a:srgbClr val="53975E"/>
    <a:srgbClr val="A2A604"/>
    <a:srgbClr val="8695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5C22544A-7EE6-4342-B048-85BDC9FD1C3A}" styleName="Medium Style 2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09" autoAdjust="0"/>
    <p:restoredTop sz="96187" autoAdjust="0"/>
  </p:normalViewPr>
  <p:slideViewPr>
    <p:cSldViewPr>
      <p:cViewPr varScale="1">
        <p:scale>
          <a:sx n="93" d="100"/>
          <a:sy n="93" d="100"/>
        </p:scale>
        <p:origin x="96" y="47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825047" cy="778113"/>
          </a:xfrm>
          <a:prstGeom prst="rect">
            <a:avLst/>
          </a:prstGeom>
        </p:spPr>
        <p:txBody>
          <a:bodyPr vert="horz" lIns="146254" tIns="73127" rIns="146254" bIns="73127" rtlCol="0"/>
          <a:lstStyle>
            <a:lvl1pPr algn="l">
              <a:defRPr sz="1800"/>
            </a:lvl1pPr>
            <a:extLst/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307101" y="1"/>
            <a:ext cx="4825047" cy="778113"/>
          </a:xfrm>
          <a:prstGeom prst="rect">
            <a:avLst/>
          </a:prstGeom>
        </p:spPr>
        <p:txBody>
          <a:bodyPr vert="horz" lIns="146254" tIns="73127" rIns="146254" bIns="73127" rtlCol="0"/>
          <a:lstStyle>
            <a:lvl1pPr algn="r">
              <a:defRPr sz="1800"/>
            </a:lvl1pPr>
            <a:extLst/>
          </a:lstStyle>
          <a:p>
            <a:fld id="{C238408C-6839-46EE-8131-EDA75C487F2E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1166813"/>
            <a:ext cx="10375900" cy="5837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46254" tIns="73127" rIns="146254" bIns="731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13473" y="7392076"/>
            <a:ext cx="8907780" cy="7003018"/>
          </a:xfrm>
          <a:prstGeom prst="rect">
            <a:avLst/>
          </a:prstGeom>
        </p:spPr>
        <p:txBody>
          <a:bodyPr vert="horz" lIns="146254" tIns="73127" rIns="146254" bIns="7312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14781450"/>
            <a:ext cx="4825047" cy="778113"/>
          </a:xfrm>
          <a:prstGeom prst="rect">
            <a:avLst/>
          </a:prstGeom>
        </p:spPr>
        <p:txBody>
          <a:bodyPr vert="horz" lIns="146254" tIns="73127" rIns="146254" bIns="73127" rtlCol="0" anchor="b"/>
          <a:lstStyle>
            <a:lvl1pPr algn="l">
              <a:defRPr sz="1800"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307101" y="14781450"/>
            <a:ext cx="4825047" cy="778113"/>
          </a:xfrm>
          <a:prstGeom prst="rect">
            <a:avLst/>
          </a:prstGeom>
        </p:spPr>
        <p:txBody>
          <a:bodyPr vert="horz" lIns="146254" tIns="73127" rIns="146254" bIns="73127" rtlCol="0" anchor="b"/>
          <a:lstStyle>
            <a:lvl1pPr algn="r">
              <a:defRPr sz="1800"/>
            </a:lvl1pPr>
            <a:extLst/>
          </a:lstStyle>
          <a:p>
            <a:fld id="{87D77045-401A-4D5E-BFE3-54C21A8A66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776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808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6D7CC-77EC-4023-800E-349CC351CB8F}" type="slidenum">
              <a:rPr lang="pt-BR" smtClean="0">
                <a:solidFill>
                  <a:prstClr val="black"/>
                </a:solidFill>
              </a:rPr>
              <a:pPr/>
              <a:t>2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829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Trebuchet MS" pitchFamily="34" charset="0"/>
            </a:endParaRPr>
          </a:p>
        </p:txBody>
      </p:sp>
      <p:sp>
        <p:nvSpPr>
          <p:cNvPr id="209924" name="Espaço Reservado para Número de Slide 3"/>
          <p:cNvSpPr txBox="1">
            <a:spLocks noGrp="1"/>
          </p:cNvSpPr>
          <p:nvPr/>
        </p:nvSpPr>
        <p:spPr bwMode="auto">
          <a:xfrm>
            <a:off x="3850444" y="9378825"/>
            <a:ext cx="2945659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5ECFF06A-3140-43EE-8FAE-FAC61AEDB561}" type="slidenum">
              <a:rPr lang="pt-BR" sz="1200">
                <a:solidFill>
                  <a:prstClr val="black"/>
                </a:solidFill>
              </a:rPr>
              <a:pPr algn="r"/>
              <a:t>3</a:t>
            </a:fld>
            <a:endParaRPr lang="pt-BR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406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214020" name="Espaço Reservado para Número de Slide 3"/>
          <p:cNvSpPr txBox="1">
            <a:spLocks noGrp="1"/>
          </p:cNvSpPr>
          <p:nvPr/>
        </p:nvSpPr>
        <p:spPr bwMode="auto">
          <a:xfrm>
            <a:off x="3850443" y="9378824"/>
            <a:ext cx="2945659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BE578246-0146-4CBE-9746-12E6B8737CDA}" type="slidenum">
              <a:rPr lang="pt-BR" sz="1200"/>
              <a:pPr algn="r"/>
              <a:t>4</a:t>
            </a:fld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859626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218116" name="Espaço Reservado para Número de Slide 3"/>
          <p:cNvSpPr txBox="1">
            <a:spLocks noGrp="1"/>
          </p:cNvSpPr>
          <p:nvPr/>
        </p:nvSpPr>
        <p:spPr bwMode="auto">
          <a:xfrm>
            <a:off x="3850443" y="9378824"/>
            <a:ext cx="2945659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A64332BC-F09E-4959-B67C-D7EC77894304}" type="slidenum">
              <a:rPr lang="pt-BR" sz="1200"/>
              <a:pPr algn="r"/>
              <a:t>5</a:t>
            </a:fld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628258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3"/>
          <p:cNvSpPr>
            <a:spLocks/>
          </p:cNvSpPr>
          <p:nvPr/>
        </p:nvSpPr>
        <p:spPr bwMode="auto">
          <a:xfrm rot="5236414">
            <a:off x="4976478" y="964110"/>
            <a:ext cx="30861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6" name="Shape 35"/>
          <p:cNvSpPr>
            <a:spLocks/>
          </p:cNvSpPr>
          <p:nvPr/>
        </p:nvSpPr>
        <p:spPr bwMode="auto">
          <a:xfrm>
            <a:off x="4821864" y="800100"/>
            <a:ext cx="4343400" cy="4343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43" name="Shape 42"/>
          <p:cNvSpPr>
            <a:spLocks/>
          </p:cNvSpPr>
          <p:nvPr/>
        </p:nvSpPr>
        <p:spPr bwMode="auto">
          <a:xfrm>
            <a:off x="290624" y="-10632"/>
            <a:ext cx="5562600" cy="4914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hape 21"/>
          <p:cNvSpPr>
            <a:spLocks/>
          </p:cNvSpPr>
          <p:nvPr/>
        </p:nvSpPr>
        <p:spPr bwMode="auto">
          <a:xfrm>
            <a:off x="5943600" y="3200400"/>
            <a:ext cx="1600200" cy="1943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Shape 23"/>
          <p:cNvSpPr>
            <a:spLocks/>
          </p:cNvSpPr>
          <p:nvPr/>
        </p:nvSpPr>
        <p:spPr bwMode="auto">
          <a:xfrm>
            <a:off x="5943600" y="1314450"/>
            <a:ext cx="3200400" cy="18859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Shape 25"/>
          <p:cNvSpPr>
            <a:spLocks/>
          </p:cNvSpPr>
          <p:nvPr/>
        </p:nvSpPr>
        <p:spPr bwMode="auto">
          <a:xfrm>
            <a:off x="533400" y="3200400"/>
            <a:ext cx="5334000" cy="1943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Shape 26"/>
          <p:cNvSpPr>
            <a:spLocks/>
          </p:cNvSpPr>
          <p:nvPr/>
        </p:nvSpPr>
        <p:spPr bwMode="auto">
          <a:xfrm>
            <a:off x="366824" y="1828800"/>
            <a:ext cx="5638800" cy="1371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4812507"/>
            <a:ext cx="2133600" cy="273844"/>
          </a:xfrm>
        </p:spPr>
        <p:txBody>
          <a:bodyPr/>
          <a:lstStyle/>
          <a:p>
            <a:fld id="{743653DA-8BF4-4869-96FE-9BCF43372D46}" type="datetimeFigureOut">
              <a:rPr kumimoji="0" lang="en-US" smtClean="0"/>
              <a:pPr/>
              <a:t>9/4/2018</a:t>
            </a:fld>
            <a:endParaRPr kumimoji="0"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4812507"/>
            <a:ext cx="5562600" cy="273844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4812507"/>
            <a:ext cx="457200" cy="273844"/>
          </a:xfrm>
        </p:spPr>
        <p:txBody>
          <a:bodyPr/>
          <a:lstStyle/>
          <a:p>
            <a:fld id="{72AC53DF-4216-466D-99A7-94400E6C2A25}" type="slidenum">
              <a:rPr kumimoji="0" lang="en-US" smtClean="0"/>
              <a:pPr/>
              <a:t>‹nº›</a:t>
            </a:fld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5140842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510358"/>
            <a:ext cx="45720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510358"/>
            <a:ext cx="27432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510358"/>
            <a:ext cx="9144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510358"/>
            <a:ext cx="9144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/>
          </a:p>
        </p:txBody>
      </p:sp>
      <p:sp>
        <p:nvSpPr>
          <p:cNvPr id="45" name="Rectangle 44"/>
          <p:cNvSpPr/>
          <p:nvPr/>
        </p:nvSpPr>
        <p:spPr>
          <a:xfrm>
            <a:off x="363160" y="301698"/>
            <a:ext cx="8503920" cy="664699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33400" y="348378"/>
            <a:ext cx="8153400" cy="580644"/>
          </a:xfrm>
        </p:spPr>
        <p:txBody>
          <a:bodyPr/>
          <a:lstStyle>
            <a:lvl1pPr marR="9144" algn="r" eaLnBrk="1" latinLnBrk="0" hangingPunct="1">
              <a:defRPr kumimoji="0" sz="3800"/>
            </a:lvl1pPr>
            <a:extLst/>
          </a:lstStyle>
          <a:p>
            <a:pPr eaLnBrk="1" latinLnBrk="1" hangingPunct="1"/>
            <a:r>
              <a:rPr lang="x-none"/>
              <a:t>Click to edit Master title style</a:t>
            </a:r>
            <a:endParaRPr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838382" y="1028700"/>
            <a:ext cx="3848419" cy="342900"/>
          </a:xfrm>
        </p:spPr>
        <p:txBody>
          <a:bodyPr tIns="0"/>
          <a:lstStyle>
            <a:lvl1pPr marL="0" indent="0" algn="r" eaLnBrk="1" latinLnBrk="0" hangingPunct="1">
              <a:spcBef>
                <a:spcPts val="0"/>
              </a:spcBef>
              <a:buNone/>
              <a:defRPr kumimoji="0" sz="2000">
                <a:solidFill>
                  <a:schemeClr val="tx1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1" hangingPunct="1"/>
            <a:r>
              <a:rPr lang="x-none"/>
              <a:t>Click to edit Master subtitle style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 flipH="1">
            <a:off x="371538" y="510358"/>
            <a:ext cx="27432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/>
          </a:p>
        </p:txBody>
      </p:sp>
      <p:sp>
        <p:nvSpPr>
          <p:cNvPr id="59" name="Rectangle 58"/>
          <p:cNvSpPr/>
          <p:nvPr/>
        </p:nvSpPr>
        <p:spPr>
          <a:xfrm flipH="1">
            <a:off x="411109" y="510358"/>
            <a:ext cx="27432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/>
          </a:p>
        </p:txBody>
      </p:sp>
      <p:sp>
        <p:nvSpPr>
          <p:cNvPr id="60" name="Rectangle 59"/>
          <p:cNvSpPr/>
          <p:nvPr/>
        </p:nvSpPr>
        <p:spPr>
          <a:xfrm flipH="1">
            <a:off x="448450" y="510358"/>
            <a:ext cx="9144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61" name="Rectangle 60"/>
          <p:cNvSpPr/>
          <p:nvPr/>
        </p:nvSpPr>
        <p:spPr>
          <a:xfrm flipH="1">
            <a:off x="476702" y="510358"/>
            <a:ext cx="9144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/>
          </a:p>
        </p:txBody>
      </p:sp>
      <p:sp>
        <p:nvSpPr>
          <p:cNvPr id="62" name="Rectangle 61"/>
          <p:cNvSpPr/>
          <p:nvPr/>
        </p:nvSpPr>
        <p:spPr>
          <a:xfrm>
            <a:off x="500478" y="510358"/>
            <a:ext cx="36576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/>
          </a:p>
        </p:txBody>
      </p:sp>
      <p:sp>
        <p:nvSpPr>
          <p:cNvPr id="56" name="Rectangle 55"/>
          <p:cNvSpPr/>
          <p:nvPr/>
        </p:nvSpPr>
        <p:spPr>
          <a:xfrm>
            <a:off x="255291" y="3785546"/>
            <a:ext cx="73152" cy="126873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3597614"/>
            <a:ext cx="73152" cy="17145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3478264"/>
            <a:ext cx="73152" cy="10287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3406919"/>
            <a:ext cx="73152" cy="548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1" hangingPunct="1"/>
            <a:r>
              <a:rPr lang="x-none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1" hangingPunct="1"/>
            <a:r>
              <a:rPr lang="x-none"/>
              <a:t>Click to edit Master text styles</a:t>
            </a:r>
          </a:p>
          <a:p>
            <a:pPr lvl="1" eaLnBrk="1" latinLnBrk="1" hangingPunct="1"/>
            <a:r>
              <a:rPr lang="x-none"/>
              <a:t>Second level</a:t>
            </a:r>
          </a:p>
          <a:p>
            <a:pPr lvl="2" eaLnBrk="1" latinLnBrk="1" hangingPunct="1"/>
            <a:r>
              <a:rPr lang="x-none"/>
              <a:t>Third level</a:t>
            </a:r>
          </a:p>
          <a:p>
            <a:pPr lvl="3" eaLnBrk="1" latinLnBrk="1" hangingPunct="1"/>
            <a:r>
              <a:rPr lang="x-none"/>
              <a:t>Fourth level</a:t>
            </a:r>
          </a:p>
          <a:p>
            <a:pPr lvl="4" eaLnBrk="1" latinLnBrk="1" hangingPunct="1"/>
            <a:r>
              <a:rPr lang="x-none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108-AC8D-4212-9283-60D9E99BF07A}" type="datetimeFigureOut">
              <a:rPr kumimoji="0" lang="en-US" smtClean="0"/>
              <a:pPr/>
              <a:t>9/4/2018</a:t>
            </a:fld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kumimoji="0" lang="en-US" smtClean="0"/>
              <a:pPr/>
              <a:t>‹nº›</a:t>
            </a:fld>
            <a:endParaRPr kumimoji="0" lang="en-US"/>
          </a:p>
        </p:txBody>
      </p:sp>
      <p:pic>
        <p:nvPicPr>
          <p:cNvPr id="7" name="Picture 6" descr="Brasao - preto.ps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372" y="4400550"/>
            <a:ext cx="1389428" cy="7929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514600"/>
            <a:ext cx="7772400" cy="1480544"/>
          </a:xfrm>
        </p:spPr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eaLnBrk="1" latinLnBrk="0" hangingPunct="1">
              <a:buNone/>
              <a:defRPr kumimoji="0" lang="en-US" sz="4000" b="1" cap="all" dirty="0">
                <a:ln/>
                <a:solidFill>
                  <a:schemeClr val="tx1"/>
                </a:solidFill>
                <a:effectLst>
                  <a:reflection blurRad="12700" stA="50000" endPos="50000" dir="5400000" sy="-100000" rotWithShape="0"/>
                </a:effectLst>
              </a:defRPr>
            </a:lvl1pPr>
            <a:extLst/>
          </a:lstStyle>
          <a:p>
            <a:pPr eaLnBrk="1" latinLnBrk="1" hangingPunct="1"/>
            <a:r>
              <a:rPr lang="x-none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4000500"/>
            <a:ext cx="7772400" cy="789384"/>
          </a:xfrm>
        </p:spPr>
        <p:txBody>
          <a:bodyPr anchor="t"/>
          <a:lstStyle>
            <a:lvl1pPr marL="374904" eaLnBrk="1" latinLnBrk="0" hangingPunct="1">
              <a:buNone/>
              <a:defRPr kumimoji="0" sz="20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1" hangingPunct="1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3D3-6235-4F4C-B439-DF277FB555A7}" type="datetimeFigureOut">
              <a:rPr kumimoji="0" lang="en-US" smtClean="0"/>
              <a:pPr/>
              <a:t>9/4/2018</a:t>
            </a:fld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812507"/>
            <a:ext cx="5562600" cy="273844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163"/>
            <a:ext cx="8229600" cy="971550"/>
          </a:xfrm>
        </p:spPr>
        <p:txBody>
          <a:bodyPr anchor="ctr"/>
          <a:lstStyle/>
          <a:p>
            <a:pPr eaLnBrk="1" latinLnBrk="1" hangingPunct="1"/>
            <a:r>
              <a:rPr lang="x-none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200151"/>
            <a:ext cx="4038600" cy="3394472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sz="2000"/>
            </a:lvl1pPr>
            <a:lvl2pPr eaLnBrk="1" latinLnBrk="0" hangingPunct="1">
              <a:defRPr kumimoji="0" sz="2400"/>
            </a:lvl2pPr>
            <a:lvl3pPr eaLnBrk="1" latinLnBrk="0" hangingPunct="1">
              <a:defRPr kumimoji="0" sz="2000"/>
            </a:lvl3pPr>
            <a:lvl4pPr eaLnBrk="1" latinLnBrk="0" hangingPunct="1">
              <a:defRPr kumimoji="0" sz="1800"/>
            </a:lvl4pPr>
            <a:lvl5pPr eaLnBrk="1" latinLnBrk="0" hangingPunct="1">
              <a:defRPr kumimoji="0" sz="1800"/>
            </a:lvl5pPr>
            <a:extLst/>
          </a:lstStyle>
          <a:p>
            <a:pPr lvl="0" eaLnBrk="1" latinLnBrk="1" hangingPunct="1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200151"/>
            <a:ext cx="4038600" cy="3394472"/>
          </a:xfrm>
        </p:spPr>
        <p:txBody>
          <a:bodyPr/>
          <a:lstStyle>
            <a:lvl1pPr eaLnBrk="1" latinLnBrk="0" hangingPunct="1">
              <a:defRPr kumimoji="0" sz="2800"/>
            </a:lvl1pPr>
            <a:lvl2pPr eaLnBrk="1" latinLnBrk="0" hangingPunct="1">
              <a:defRPr kumimoji="0" sz="2400"/>
            </a:lvl2pPr>
            <a:lvl3pPr eaLnBrk="1" latinLnBrk="0" hangingPunct="1">
              <a:defRPr kumimoji="0" sz="2000"/>
            </a:lvl3pPr>
            <a:lvl4pPr eaLnBrk="1" latinLnBrk="0" hangingPunct="1">
              <a:defRPr kumimoji="0" sz="1800"/>
            </a:lvl4pPr>
            <a:lvl5pPr eaLnBrk="1" latinLnBrk="0" hangingPunct="1">
              <a:defRPr kumimoji="0" sz="1800"/>
            </a:lvl5pPr>
            <a:extLst/>
          </a:lstStyle>
          <a:p>
            <a:pPr lvl="0" eaLnBrk="1" latinLnBrk="1" hangingPunct="1"/>
            <a:r>
              <a:rPr lang="x-none"/>
              <a:t>Click to edit Master text styles</a:t>
            </a:r>
          </a:p>
          <a:p>
            <a:pPr lvl="1" eaLnBrk="1" latinLnBrk="1" hangingPunct="1"/>
            <a:r>
              <a:rPr lang="x-none"/>
              <a:t>Second level</a:t>
            </a:r>
          </a:p>
          <a:p>
            <a:pPr lvl="2" eaLnBrk="1" latinLnBrk="1" hangingPunct="1"/>
            <a:r>
              <a:rPr lang="x-none"/>
              <a:t>Third level</a:t>
            </a:r>
          </a:p>
          <a:p>
            <a:pPr lvl="3" eaLnBrk="1" latinLnBrk="1" hangingPunct="1"/>
            <a:r>
              <a:rPr lang="x-none"/>
              <a:t>Fourth level</a:t>
            </a:r>
          </a:p>
          <a:p>
            <a:pPr lvl="4" eaLnBrk="1" latinLnBrk="1" hangingPunct="1"/>
            <a:r>
              <a:rPr lang="x-none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F1E3E-4B2F-4895-B65E-28B2E64F39F6}" type="datetimeFigureOut">
              <a:rPr kumimoji="0" lang="en-US" smtClean="0"/>
              <a:pPr/>
              <a:t>9/4/2018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kumimoji="0" lang="en-US" smtClean="0"/>
              <a:pPr/>
              <a:t>‹nº›</a:t>
            </a:fld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2871782" y="2900158"/>
            <a:ext cx="3400425" cy="1601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301698"/>
            <a:ext cx="8686800" cy="664699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384048"/>
            <a:ext cx="7772400" cy="685800"/>
          </a:xfrm>
        </p:spPr>
        <p:txBody>
          <a:bodyPr anchor="t"/>
          <a:lstStyle>
            <a:lvl1pPr eaLnBrk="1" latinLnBrk="0" hangingPunct="1">
              <a:defRPr kumimoji="0" sz="4000"/>
            </a:lvl1pPr>
            <a:extLst/>
          </a:lstStyle>
          <a:p>
            <a:pPr eaLnBrk="1" latinLnBrk="1" hangingPunct="1"/>
            <a:r>
              <a:rPr lang="x-none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312"/>
            <a:ext cx="4040188" cy="479822"/>
          </a:xfrm>
        </p:spPr>
        <p:txBody>
          <a:bodyPr anchor="ctr"/>
          <a:lstStyle>
            <a:lvl1pPr marL="73152" indent="0" algn="l" eaLnBrk="1" latinLnBrk="0" hangingPunct="1">
              <a:buNone/>
              <a:defRPr kumimoji="0" sz="2400" b="1">
                <a:solidFill>
                  <a:schemeClr val="accent2"/>
                </a:solidFill>
              </a:defRPr>
            </a:lvl1pPr>
            <a:lvl2pPr eaLnBrk="1" latinLnBrk="0" hangingPunct="1">
              <a:buNone/>
              <a:defRPr kumimoji="0" sz="2000" b="1"/>
            </a:lvl2pPr>
            <a:lvl3pPr eaLnBrk="1" latinLnBrk="0" hangingPunct="1">
              <a:buNone/>
              <a:defRPr kumimoji="0" sz="1800" b="1"/>
            </a:lvl3pPr>
            <a:lvl4pPr eaLnBrk="1" latinLnBrk="0" hangingPunct="1">
              <a:buNone/>
              <a:defRPr kumimoji="0" sz="1600" b="1"/>
            </a:lvl4pPr>
            <a:lvl5pPr eaLnBrk="1" latinLnBrk="0" hangingPunct="1">
              <a:buNone/>
              <a:defRPr kumimoji="0" sz="1600" b="1"/>
            </a:lvl5pPr>
            <a:extLst/>
          </a:lstStyle>
          <a:p>
            <a:pPr lvl="0" eaLnBrk="1" latinLnBrk="1" hangingPunct="1"/>
            <a:r>
              <a:rPr lang="x-none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6" y="1357312"/>
            <a:ext cx="4041775" cy="479822"/>
          </a:xfrm>
        </p:spPr>
        <p:txBody>
          <a:bodyPr anchor="ctr"/>
          <a:lstStyle>
            <a:lvl1pPr marL="73152" indent="0" eaLnBrk="1" latinLnBrk="0" hangingPunct="1">
              <a:buNone/>
              <a:defRPr kumimoji="0" sz="2400" b="1">
                <a:solidFill>
                  <a:schemeClr val="accent2"/>
                </a:solidFill>
              </a:defRPr>
            </a:lvl1pPr>
            <a:lvl2pPr eaLnBrk="1" latinLnBrk="0" hangingPunct="1">
              <a:buNone/>
              <a:defRPr kumimoji="0" sz="2000" b="1"/>
            </a:lvl2pPr>
            <a:lvl3pPr eaLnBrk="1" latinLnBrk="0" hangingPunct="1">
              <a:buNone/>
              <a:defRPr kumimoji="0" sz="1800" b="1"/>
            </a:lvl3pPr>
            <a:lvl4pPr eaLnBrk="1" latinLnBrk="0" hangingPunct="1">
              <a:buNone/>
              <a:defRPr kumimoji="0" sz="1600" b="1"/>
            </a:lvl4pPr>
            <a:lvl5pPr eaLnBrk="1" latinLnBrk="0" hangingPunct="1">
              <a:buNone/>
              <a:defRPr kumimoji="0" sz="1600" b="1"/>
            </a:lvl5pPr>
            <a:extLst/>
          </a:lstStyle>
          <a:p>
            <a:pPr lvl="0" eaLnBrk="1" latinLnBrk="1" hangingPunct="1"/>
            <a:r>
              <a:rPr lang="x-none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1844278"/>
            <a:ext cx="4040188" cy="2969514"/>
          </a:xfrm>
        </p:spPr>
        <p:txBody>
          <a:bodyPr/>
          <a:lstStyle>
            <a:lvl1pPr eaLnBrk="1" latinLnBrk="0" hangingPunct="1">
              <a:defRPr kumimoji="0" sz="2400"/>
            </a:lvl1pPr>
            <a:lvl2pPr eaLnBrk="1" latinLnBrk="0" hangingPunct="1">
              <a:defRPr kumimoji="0" sz="2000"/>
            </a:lvl2pPr>
            <a:lvl3pPr eaLnBrk="1" latinLnBrk="0" hangingPunct="1">
              <a:defRPr kumimoji="0" sz="1800"/>
            </a:lvl3pPr>
            <a:lvl4pPr eaLnBrk="1" latinLnBrk="0" hangingPunct="1">
              <a:defRPr kumimoji="0" sz="1600"/>
            </a:lvl4pPr>
            <a:lvl5pPr eaLnBrk="1" latinLnBrk="0" hangingPunct="1">
              <a:defRPr kumimoji="0" sz="1600"/>
            </a:lvl5pPr>
            <a:extLst/>
          </a:lstStyle>
          <a:p>
            <a:pPr lvl="0" eaLnBrk="1" latinLnBrk="1" hangingPunct="1"/>
            <a:r>
              <a:rPr lang="x-none"/>
              <a:t>Click to edit Master text styles</a:t>
            </a:r>
          </a:p>
          <a:p>
            <a:pPr lvl="1" eaLnBrk="1" latinLnBrk="1" hangingPunct="1"/>
            <a:r>
              <a:rPr lang="x-none"/>
              <a:t>Second level</a:t>
            </a:r>
          </a:p>
          <a:p>
            <a:pPr lvl="2" eaLnBrk="1" latinLnBrk="1" hangingPunct="1"/>
            <a:r>
              <a:rPr lang="x-none"/>
              <a:t>Third level</a:t>
            </a:r>
          </a:p>
          <a:p>
            <a:pPr lvl="3" eaLnBrk="1" latinLnBrk="1" hangingPunct="1"/>
            <a:r>
              <a:rPr lang="x-none"/>
              <a:t>Fourth level</a:t>
            </a:r>
          </a:p>
          <a:p>
            <a:pPr lvl="4" eaLnBrk="1" latinLnBrk="1" hangingPunct="1"/>
            <a:r>
              <a:rPr lang="x-none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44278"/>
            <a:ext cx="4041775" cy="2969514"/>
          </a:xfrm>
        </p:spPr>
        <p:txBody>
          <a:bodyPr/>
          <a:lstStyle>
            <a:lvl1pPr eaLnBrk="1" latinLnBrk="0" hangingPunct="1">
              <a:defRPr kumimoji="0" sz="2400"/>
            </a:lvl1pPr>
            <a:lvl2pPr eaLnBrk="1" latinLnBrk="0" hangingPunct="1">
              <a:defRPr kumimoji="0" sz="2000"/>
            </a:lvl2pPr>
            <a:lvl3pPr eaLnBrk="1" latinLnBrk="0" hangingPunct="1">
              <a:defRPr kumimoji="0" sz="1800"/>
            </a:lvl3pPr>
            <a:lvl4pPr eaLnBrk="1" latinLnBrk="0" hangingPunct="1">
              <a:defRPr kumimoji="0" sz="1600"/>
            </a:lvl4pPr>
            <a:lvl5pPr eaLnBrk="1" latinLnBrk="0" hangingPunct="1">
              <a:defRPr kumimoji="0" sz="1600"/>
            </a:lvl5pPr>
            <a:extLst/>
          </a:lstStyle>
          <a:p>
            <a:pPr lvl="0" eaLnBrk="1" latinLnBrk="1" hangingPunct="1"/>
            <a:r>
              <a:rPr lang="x-none"/>
              <a:t>Click to edit Master text styles</a:t>
            </a:r>
          </a:p>
          <a:p>
            <a:pPr lvl="1" eaLnBrk="1" latinLnBrk="1" hangingPunct="1"/>
            <a:r>
              <a:rPr lang="x-none"/>
              <a:t>Second level</a:t>
            </a:r>
          </a:p>
          <a:p>
            <a:pPr lvl="2" eaLnBrk="1" latinLnBrk="1" hangingPunct="1"/>
            <a:r>
              <a:rPr lang="x-none"/>
              <a:t>Third level</a:t>
            </a:r>
          </a:p>
          <a:p>
            <a:pPr lvl="3" eaLnBrk="1" latinLnBrk="1" hangingPunct="1"/>
            <a:r>
              <a:rPr lang="x-none"/>
              <a:t>Fourth level</a:t>
            </a:r>
          </a:p>
          <a:p>
            <a:pPr lvl="4" eaLnBrk="1" latinLnBrk="1" hangingPunct="1"/>
            <a:r>
              <a:rPr lang="x-none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85435-8225-4333-BFFA-0096413F0D76}" type="datetimeFigureOut">
              <a:rPr kumimoji="0" lang="en-US" smtClean="0"/>
              <a:pPr/>
              <a:t>9/4/2018</a:t>
            </a:fld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kumimoji="0" lang="en-US" smtClean="0"/>
              <a:pPr/>
              <a:t>‹nº›</a:t>
            </a:fld>
            <a:endParaRPr kumimoji="0" lang="en-US"/>
          </a:p>
        </p:txBody>
      </p:sp>
      <p:sp>
        <p:nvSpPr>
          <p:cNvPr id="16" name="Rectangle 15"/>
          <p:cNvSpPr/>
          <p:nvPr/>
        </p:nvSpPr>
        <p:spPr>
          <a:xfrm>
            <a:off x="87790" y="510358"/>
            <a:ext cx="45720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510358"/>
            <a:ext cx="27432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510358"/>
            <a:ext cx="9144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510358"/>
            <a:ext cx="9144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510358"/>
            <a:ext cx="27432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510358"/>
            <a:ext cx="27432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510358"/>
            <a:ext cx="9144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510358"/>
            <a:ext cx="9144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510358"/>
            <a:ext cx="36576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4048"/>
            <a:ext cx="7772400" cy="685800"/>
          </a:xfrm>
        </p:spPr>
        <p:txBody>
          <a:bodyPr/>
          <a:lstStyle>
            <a:lvl1pPr eaLnBrk="1" latinLnBrk="0" hangingPunct="1">
              <a:defRPr kumimoji="0" sz="4000" cap="none" baseline="0"/>
            </a:lvl1pPr>
            <a:extLst/>
          </a:lstStyle>
          <a:p>
            <a:pPr eaLnBrk="1" latinLnBrk="1" hangingPunct="1"/>
            <a:r>
              <a:rPr lang="x-none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494-2A87-468C-A21B-CB14FB9ABB00}" type="datetimeFigureOut">
              <a:rPr kumimoji="0" lang="en-US" smtClean="0"/>
              <a:pPr/>
              <a:t>9/4/2018</a:t>
            </a:fld>
            <a:endParaRPr kumimoji="0"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0FA0-5B31-4864-A2BB-719EA5A679C6}" type="datetimeFigureOut">
              <a:rPr kumimoji="0" lang="en-US" smtClean="0"/>
              <a:pPr/>
              <a:t>9/4/2018</a:t>
            </a:fld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4787"/>
            <a:ext cx="8229600" cy="871538"/>
          </a:xfrm>
        </p:spPr>
        <p:txBody>
          <a:bodyPr anchor="ctr"/>
          <a:lstStyle>
            <a:lvl1pPr algn="l" eaLnBrk="1" latinLnBrk="0" hangingPunct="1">
              <a:buNone/>
              <a:defRPr kumimoji="0" sz="3600" b="0"/>
            </a:lvl1pPr>
            <a:extLst/>
          </a:lstStyle>
          <a:p>
            <a:pPr eaLnBrk="1" latinLnBrk="1" hangingPunct="1"/>
            <a:r>
              <a:rPr lang="x-none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076325"/>
            <a:ext cx="2514600" cy="3429000"/>
          </a:xfrm>
        </p:spPr>
        <p:txBody>
          <a:bodyPr/>
          <a:lstStyle>
            <a:lvl1pPr marL="54864" indent="0" eaLnBrk="1" latinLnBrk="0" hangingPunct="1">
              <a:buNone/>
              <a:defRPr kumimoji="0" sz="1800"/>
            </a:lvl1pPr>
            <a:lvl2pPr eaLnBrk="1" latinLnBrk="0" hangingPunct="1">
              <a:buNone/>
              <a:defRPr kumimoji="0" sz="1200"/>
            </a:lvl2pPr>
            <a:lvl3pPr eaLnBrk="1" latinLnBrk="0" hangingPunct="1">
              <a:buNone/>
              <a:defRPr kumimoji="0" sz="1000"/>
            </a:lvl3pPr>
            <a:lvl4pPr eaLnBrk="1" latinLnBrk="0" hangingPunct="1">
              <a:buNone/>
              <a:defRPr kumimoji="0" sz="900"/>
            </a:lvl4pPr>
            <a:lvl5pPr eaLnBrk="1" latinLnBrk="0" hangingPunct="1">
              <a:buNone/>
              <a:defRPr kumimoji="0" sz="900"/>
            </a:lvl5pPr>
            <a:extLst/>
          </a:lstStyle>
          <a:p>
            <a:pPr lvl="0" eaLnBrk="1" latinLnBrk="1" hangingPunct="1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0" y="1076325"/>
            <a:ext cx="5486400" cy="3429000"/>
          </a:xfrm>
        </p:spPr>
        <p:txBody>
          <a:bodyPr/>
          <a:lstStyle>
            <a:lvl1pPr eaLnBrk="1" latinLnBrk="0" hangingPunct="1">
              <a:defRPr kumimoji="0" sz="3200"/>
            </a:lvl1pPr>
            <a:lvl2pPr eaLnBrk="1" latinLnBrk="0" hangingPunct="1">
              <a:defRPr kumimoji="0" sz="2800"/>
            </a:lvl2pPr>
            <a:lvl3pPr eaLnBrk="1" latinLnBrk="0" hangingPunct="1">
              <a:defRPr kumimoji="0" sz="2400"/>
            </a:lvl3pPr>
            <a:lvl4pPr eaLnBrk="1" latinLnBrk="0" hangingPunct="1">
              <a:defRPr kumimoji="0" sz="2000"/>
            </a:lvl4pPr>
            <a:lvl5pPr eaLnBrk="1" latinLnBrk="0" hangingPunct="1">
              <a:defRPr kumimoji="0" sz="2000"/>
            </a:lvl5pPr>
            <a:extLst/>
          </a:lstStyle>
          <a:p>
            <a:pPr lvl="0" eaLnBrk="1" latinLnBrk="1" hangingPunct="1"/>
            <a:r>
              <a:rPr lang="x-none"/>
              <a:t>Click to edit Master text styles</a:t>
            </a:r>
          </a:p>
          <a:p>
            <a:pPr lvl="1" eaLnBrk="1" latinLnBrk="1" hangingPunct="1"/>
            <a:r>
              <a:rPr lang="x-none"/>
              <a:t>Second level</a:t>
            </a:r>
          </a:p>
          <a:p>
            <a:pPr lvl="2" eaLnBrk="1" latinLnBrk="1" hangingPunct="1"/>
            <a:r>
              <a:rPr lang="x-none"/>
              <a:t>Third level</a:t>
            </a:r>
          </a:p>
          <a:p>
            <a:pPr lvl="3" eaLnBrk="1" latinLnBrk="1" hangingPunct="1"/>
            <a:r>
              <a:rPr lang="x-none"/>
              <a:t>Fourth level</a:t>
            </a:r>
          </a:p>
          <a:p>
            <a:pPr lvl="4" eaLnBrk="1" latinLnBrk="1" hangingPunct="1"/>
            <a:r>
              <a:rPr lang="x-none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C0C8-36B8-442A-833D-B6AACE86BB77}" type="datetimeFigureOut">
              <a:rPr kumimoji="0" lang="en-US" smtClean="0"/>
              <a:pPr/>
              <a:t>9/4/2018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408528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413771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17"/>
          <p:cNvGrpSpPr/>
          <p:nvPr/>
        </p:nvGrpSpPr>
        <p:grpSpPr>
          <a:xfrm rot="5400000">
            <a:off x="8531177" y="898342"/>
            <a:ext cx="99572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71450"/>
            <a:ext cx="6858000" cy="685800"/>
          </a:xfrm>
        </p:spPr>
        <p:txBody>
          <a:bodyPr anchor="b"/>
          <a:lstStyle>
            <a:lvl1pPr algn="l" eaLnBrk="1" latinLnBrk="0" hangingPunct="1">
              <a:buNone/>
              <a:defRPr kumimoji="0" sz="2100" b="0"/>
            </a:lvl1pPr>
            <a:extLst/>
          </a:lstStyle>
          <a:p>
            <a:pPr eaLnBrk="1" latinLnBrk="1" hangingPunct="1"/>
            <a:r>
              <a:rPr lang="x-none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6712" y="1428750"/>
            <a:ext cx="8778240" cy="3720108"/>
          </a:xfrm>
        </p:spPr>
        <p:txBody>
          <a:bodyPr/>
          <a:lstStyle>
            <a:lvl1pPr eaLnBrk="1" latinLnBrk="0" hangingPunct="1">
              <a:buNone/>
              <a:defRPr kumimoji="0" sz="3200"/>
            </a:lvl1pPr>
            <a:extLst/>
          </a:lstStyle>
          <a:p>
            <a:r>
              <a:rPr kumimoji="0" lang="x-none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862608"/>
            <a:ext cx="6858000" cy="514350"/>
          </a:xfrm>
        </p:spPr>
        <p:txBody>
          <a:bodyPr/>
          <a:lstStyle>
            <a:lvl1pPr marL="27432" indent="0" eaLnBrk="1" latinLnBrk="0" hangingPunct="1">
              <a:spcBef>
                <a:spcPts val="0"/>
              </a:spcBef>
              <a:buNone/>
              <a:defRPr kumimoji="0" sz="1400">
                <a:solidFill>
                  <a:srgbClr val="FFFFFF"/>
                </a:solidFill>
              </a:defRPr>
            </a:lvl1pPr>
            <a:lvl2pPr eaLnBrk="1" latinLnBrk="0" hangingPunct="1">
              <a:defRPr kumimoji="0" sz="1200"/>
            </a:lvl2pPr>
            <a:lvl3pPr eaLnBrk="1" latinLnBrk="0" hangingPunct="1">
              <a:defRPr kumimoji="0" sz="1000"/>
            </a:lvl3pPr>
            <a:lvl4pPr eaLnBrk="1" latinLnBrk="0" hangingPunct="1">
              <a:defRPr kumimoji="0" sz="900"/>
            </a:lvl4pPr>
            <a:lvl5pPr eaLnBrk="1" latinLnBrk="0" hangingPunct="1">
              <a:defRPr kumimoji="0" sz="900"/>
            </a:lvl5pPr>
            <a:extLst/>
          </a:lstStyle>
          <a:p>
            <a:pPr lvl="0" eaLnBrk="1" latinLnBrk="1" hangingPunct="1"/>
            <a:r>
              <a:rPr lang="x-none"/>
              <a:t>Click to edit Master text styles</a:t>
            </a:r>
          </a:p>
        </p:txBody>
      </p:sp>
      <p:grpSp>
        <p:nvGrpSpPr>
          <p:cNvPr id="14" name="Group 17"/>
          <p:cNvGrpSpPr/>
          <p:nvPr/>
        </p:nvGrpSpPr>
        <p:grpSpPr>
          <a:xfrm rot="5400000">
            <a:off x="8683577" y="1012642"/>
            <a:ext cx="99572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36684" y="1090014"/>
            <a:ext cx="99572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0EC5-AC53-4169-941E-EDF10CD23748}" type="datetimeFigureOut">
              <a:rPr kumimoji="0" lang="en-US" smtClean="0"/>
              <a:pPr/>
              <a:t>9/4/2018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5140842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3785546"/>
            <a:ext cx="73152" cy="126873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3597614"/>
            <a:ext cx="73152" cy="17145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3478264"/>
            <a:ext cx="73152" cy="10287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3406919"/>
            <a:ext cx="73152" cy="548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510358"/>
            <a:ext cx="45720" cy="27432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510358"/>
            <a:ext cx="27432" cy="27432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510358"/>
            <a:ext cx="9144" cy="27432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510358"/>
            <a:ext cx="9144" cy="27432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384048"/>
            <a:ext cx="7772400" cy="6858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eaLnBrk="1" latinLnBrk="1" hangingPunct="1"/>
            <a:r>
              <a:rPr kumimoji="0" lang="x-none" dirty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337670"/>
            <a:ext cx="7772400" cy="3429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1" hangingPunct="1"/>
            <a:r>
              <a:rPr kumimoji="0" lang="x-none" dirty="0"/>
              <a:t>Click to edit Master text styles</a:t>
            </a:r>
          </a:p>
          <a:p>
            <a:pPr lvl="1" eaLnBrk="1" latinLnBrk="1" hangingPunct="1"/>
            <a:r>
              <a:rPr kumimoji="0" lang="x-none" dirty="0"/>
              <a:t>Second level</a:t>
            </a:r>
          </a:p>
          <a:p>
            <a:pPr lvl="2" eaLnBrk="1" latinLnBrk="1" hangingPunct="1"/>
            <a:r>
              <a:rPr kumimoji="0" lang="x-none" dirty="0"/>
              <a:t>Third level</a:t>
            </a:r>
          </a:p>
          <a:p>
            <a:pPr lvl="3" eaLnBrk="1" latinLnBrk="1" hangingPunct="1"/>
            <a:r>
              <a:rPr kumimoji="0" lang="x-none" dirty="0"/>
              <a:t>Fourth level</a:t>
            </a:r>
          </a:p>
          <a:p>
            <a:pPr lvl="4" eaLnBrk="1" latinLnBrk="1" hangingPunct="1"/>
            <a:r>
              <a:rPr kumimoji="0" lang="x-none" dirty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4812507"/>
            <a:ext cx="21336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D3816DF-213E-421B-92D3-C068DBB023D6}" type="datetimeFigureOut">
              <a:rPr kumimoji="0" lang="en-US" smtClean="0">
                <a:solidFill>
                  <a:schemeClr val="tx2"/>
                </a:solidFill>
              </a:rPr>
              <a:pPr/>
              <a:t>9/4/2018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4812507"/>
            <a:ext cx="55626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4812507"/>
            <a:ext cx="4572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algn="l"/>
            <a:fld id="{72AC53DF-4216-466D-99A7-94400E6C2A25}" type="slidenum">
              <a:rPr kumimoji="0" lang="en-US" sz="1200" smtClean="0">
                <a:solidFill>
                  <a:schemeClr val="tx2"/>
                </a:solidFill>
              </a:rPr>
              <a:pPr algn="l"/>
              <a:t>‹nº›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50" baseline="0">
          <a:solidFill>
            <a:schemeClr val="bg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bg1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bg1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bg1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bg1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bg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openxmlformats.org/officeDocument/2006/relationships/image" Target="../media/image12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850298BF-86E3-467A-8D5E-FD1B4CE3E6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1" r="3125" b="23587"/>
          <a:stretch/>
        </p:blipFill>
        <p:spPr>
          <a:xfrm>
            <a:off x="1115616" y="205853"/>
            <a:ext cx="6696744" cy="2664297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FCA7855E-E7E0-4EAA-9962-CECF8A257C93}"/>
              </a:ext>
            </a:extLst>
          </p:cNvPr>
          <p:cNvSpPr/>
          <p:nvPr/>
        </p:nvSpPr>
        <p:spPr>
          <a:xfrm>
            <a:off x="7543800" y="4476750"/>
            <a:ext cx="1600200" cy="666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/>
          <p:cNvSpPr/>
          <p:nvPr/>
        </p:nvSpPr>
        <p:spPr>
          <a:xfrm>
            <a:off x="3635896" y="4476750"/>
            <a:ext cx="18934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t-BR" sz="2000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etembro </a:t>
            </a:r>
            <a:r>
              <a:rPr lang="pt-BR" sz="20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787909" y="3465701"/>
            <a:ext cx="770485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sz="2100" b="1" i="1" dirty="0" smtClean="0">
                <a:solidFill>
                  <a:srgbClr val="44575F"/>
                </a:solidFill>
                <a:latin typeface="Century Gothic" pitchFamily="34" charset="0"/>
              </a:rPr>
              <a:t>Importância </a:t>
            </a:r>
            <a:r>
              <a:rPr lang="pt-BR" sz="2100" b="1" i="1" dirty="0">
                <a:solidFill>
                  <a:srgbClr val="44575F"/>
                </a:solidFill>
                <a:latin typeface="Century Gothic" pitchFamily="34" charset="0"/>
              </a:rPr>
              <a:t>de se fazer uma Previdência Complementar </a:t>
            </a:r>
          </a:p>
        </p:txBody>
      </p:sp>
    </p:spTree>
    <p:extLst>
      <p:ext uri="{BB962C8B-B14F-4D97-AF65-F5344CB8AC3E}">
        <p14:creationId xmlns:p14="http://schemas.microsoft.com/office/powerpoint/2010/main" val="362730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543800" y="4476750"/>
            <a:ext cx="1600200" cy="666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357158" y="395296"/>
            <a:ext cx="3929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6699"/>
                </a:solidFill>
              </a:rPr>
              <a:t>PLANO GOIÁS SEGURO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33400" y="1276350"/>
            <a:ext cx="838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pt-BR" sz="2400" b="1" dirty="0">
                <a:solidFill>
                  <a:srgbClr val="006699"/>
                </a:solidFill>
              </a:rPr>
              <a:t>A quem se destina?</a:t>
            </a:r>
          </a:p>
          <a:p>
            <a:pPr algn="just" fontAlgn="base"/>
            <a:endParaRPr lang="pt-BR" sz="2400" dirty="0">
              <a:solidFill>
                <a:srgbClr val="006699"/>
              </a:solidFill>
            </a:endParaRPr>
          </a:p>
          <a:p>
            <a:pPr algn="just" fontAlgn="base"/>
            <a:r>
              <a:rPr lang="pt-BR" sz="2400" dirty="0">
                <a:solidFill>
                  <a:srgbClr val="006699"/>
                </a:solidFill>
              </a:rPr>
              <a:t>Pessoal ocupante de cargo de provimento efetivo ou vitalício, no âmbito do Poder Executivo, de suas autarquias e fundações, do Poder Legislativo, bem como do Poder Judiciário, do Ministério Público, da Defensoria Pública, dos Tribunais de Contas do Estado e dos Municípios.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8246EA18-09E6-4BA3-9360-B6E809E2BB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388" y="0"/>
            <a:ext cx="945350" cy="53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34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543800" y="4476750"/>
            <a:ext cx="1600200" cy="666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357158" y="395296"/>
            <a:ext cx="3929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6699"/>
                </a:solidFill>
              </a:rPr>
              <a:t>PLANO GOIÁS SEGURO</a:t>
            </a:r>
          </a:p>
        </p:txBody>
      </p:sp>
      <p:sp>
        <p:nvSpPr>
          <p:cNvPr id="8" name="Retângulo 7"/>
          <p:cNvSpPr/>
          <p:nvPr/>
        </p:nvSpPr>
        <p:spPr>
          <a:xfrm>
            <a:off x="428596" y="1214428"/>
            <a:ext cx="8572560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2000" b="1" dirty="0">
                <a:solidFill>
                  <a:srgbClr val="006699"/>
                </a:solidFill>
              </a:rPr>
              <a:t>Há limite para a contribuição? Até quanto o Empregador acompanha?</a:t>
            </a:r>
          </a:p>
          <a:p>
            <a:pPr algn="just" fontAlgn="base"/>
            <a:endParaRPr lang="pt-BR" sz="1050" dirty="0">
              <a:solidFill>
                <a:srgbClr val="006699"/>
              </a:solidFill>
            </a:endParaRPr>
          </a:p>
          <a:p>
            <a:pPr algn="just" fontAlgn="base"/>
            <a:r>
              <a:rPr lang="pt-BR" sz="2000" dirty="0">
                <a:solidFill>
                  <a:srgbClr val="006699"/>
                </a:solidFill>
              </a:rPr>
              <a:t>O servidor pode contribuir com o percentual que desejar, porém, o Empregador (Patrocinador) contribuirá paritariamente com o servidor somente até o limite de </a:t>
            </a:r>
            <a:r>
              <a:rPr lang="pt-BR" sz="2000" b="1" dirty="0">
                <a:solidFill>
                  <a:srgbClr val="006699"/>
                </a:solidFill>
              </a:rPr>
              <a:t>8,5% </a:t>
            </a:r>
            <a:r>
              <a:rPr lang="pt-BR" sz="2000" dirty="0">
                <a:solidFill>
                  <a:srgbClr val="006699"/>
                </a:solidFill>
              </a:rPr>
              <a:t>sobre a parcela que ultrapassar o valor do teto do INSS, atualmente de R$ 5.645,80</a:t>
            </a:r>
            <a:r>
              <a:rPr lang="pt-BR" sz="2000" b="1" dirty="0">
                <a:solidFill>
                  <a:srgbClr val="006699"/>
                </a:solidFill>
              </a:rPr>
              <a:t>.</a:t>
            </a:r>
          </a:p>
        </p:txBody>
      </p:sp>
      <p:sp>
        <p:nvSpPr>
          <p:cNvPr id="7" name="Retângulo 6"/>
          <p:cNvSpPr/>
          <p:nvPr/>
        </p:nvSpPr>
        <p:spPr>
          <a:xfrm>
            <a:off x="428628" y="3273917"/>
            <a:ext cx="8643966" cy="869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2000" b="1" dirty="0">
                <a:solidFill>
                  <a:srgbClr val="006699"/>
                </a:solidFill>
              </a:rPr>
              <a:t>O servidor pode depositar qualquer valor no Plano?</a:t>
            </a:r>
          </a:p>
          <a:p>
            <a:pPr fontAlgn="base"/>
            <a:endParaRPr lang="pt-BR" sz="1050" b="1" dirty="0">
              <a:solidFill>
                <a:srgbClr val="006699"/>
              </a:solidFill>
            </a:endParaRPr>
          </a:p>
          <a:p>
            <a:pPr fontAlgn="base"/>
            <a:r>
              <a:rPr lang="pt-BR" sz="2000" dirty="0">
                <a:solidFill>
                  <a:srgbClr val="006699"/>
                </a:solidFill>
              </a:rPr>
              <a:t>Sim. Neste caso, o servidor deve fazer uma </a:t>
            </a:r>
            <a:r>
              <a:rPr lang="pt-BR" sz="2000" b="1" dirty="0">
                <a:solidFill>
                  <a:srgbClr val="006699"/>
                </a:solidFill>
              </a:rPr>
              <a:t>contribuição facultativa.</a:t>
            </a:r>
            <a:endParaRPr lang="pt-BR" sz="2000" dirty="0">
              <a:solidFill>
                <a:srgbClr val="006699"/>
              </a:solidFill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CFCC25D8-3604-4FED-BC8A-3D31136D1F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388" y="0"/>
            <a:ext cx="945350" cy="53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44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543800" y="4476750"/>
            <a:ext cx="1600200" cy="666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357158" y="395296"/>
            <a:ext cx="3929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6699"/>
                </a:solidFill>
              </a:rPr>
              <a:t>PLANO GOIÁS SEGURO</a:t>
            </a:r>
          </a:p>
        </p:txBody>
      </p:sp>
      <p:sp>
        <p:nvSpPr>
          <p:cNvPr id="7" name="Retângulo 6"/>
          <p:cNvSpPr/>
          <p:nvPr/>
        </p:nvSpPr>
        <p:spPr>
          <a:xfrm>
            <a:off x="357158" y="1100070"/>
            <a:ext cx="86439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2800" b="1" dirty="0">
                <a:solidFill>
                  <a:srgbClr val="006699"/>
                </a:solidFill>
              </a:rPr>
              <a:t>Benefícios:</a:t>
            </a:r>
          </a:p>
        </p:txBody>
      </p:sp>
      <p:sp>
        <p:nvSpPr>
          <p:cNvPr id="6" name="Retângulo 5"/>
          <p:cNvSpPr/>
          <p:nvPr/>
        </p:nvSpPr>
        <p:spPr>
          <a:xfrm>
            <a:off x="428596" y="1785932"/>
            <a:ext cx="66437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99"/>
                </a:solidFill>
              </a:rPr>
              <a:t>I   - </a:t>
            </a:r>
            <a:r>
              <a:rPr lang="en-US" sz="2400" b="1" dirty="0" err="1">
                <a:solidFill>
                  <a:srgbClr val="006699"/>
                </a:solidFill>
              </a:rPr>
              <a:t>Aposentadoria</a:t>
            </a:r>
            <a:r>
              <a:rPr lang="en-US" sz="2400" b="1" dirty="0">
                <a:solidFill>
                  <a:srgbClr val="006699"/>
                </a:solidFill>
              </a:rPr>
              <a:t> </a:t>
            </a:r>
            <a:r>
              <a:rPr lang="en-US" sz="2400" b="1" dirty="0" err="1">
                <a:solidFill>
                  <a:srgbClr val="006699"/>
                </a:solidFill>
              </a:rPr>
              <a:t>Programada</a:t>
            </a:r>
            <a:endParaRPr lang="en-US" sz="2400" b="1" dirty="0">
              <a:solidFill>
                <a:srgbClr val="006699"/>
              </a:solidFill>
            </a:endParaRPr>
          </a:p>
          <a:p>
            <a:r>
              <a:rPr lang="en-US" sz="2400" b="1" dirty="0">
                <a:solidFill>
                  <a:srgbClr val="006699"/>
                </a:solidFill>
              </a:rPr>
              <a:t>II  - </a:t>
            </a:r>
            <a:r>
              <a:rPr lang="en-US" sz="2400" b="1" dirty="0" err="1">
                <a:solidFill>
                  <a:srgbClr val="006699"/>
                </a:solidFill>
              </a:rPr>
              <a:t>Benefício</a:t>
            </a:r>
            <a:r>
              <a:rPr lang="en-US" sz="2400" b="1" dirty="0">
                <a:solidFill>
                  <a:srgbClr val="006699"/>
                </a:solidFill>
              </a:rPr>
              <a:t> de </a:t>
            </a:r>
            <a:r>
              <a:rPr lang="en-US" sz="2400" b="1" dirty="0" err="1">
                <a:solidFill>
                  <a:srgbClr val="006699"/>
                </a:solidFill>
              </a:rPr>
              <a:t>Longevidade</a:t>
            </a:r>
            <a:r>
              <a:rPr lang="en-US" sz="2400" b="1" dirty="0">
                <a:solidFill>
                  <a:srgbClr val="006699"/>
                </a:solidFill>
              </a:rPr>
              <a:t> </a:t>
            </a:r>
          </a:p>
          <a:p>
            <a:r>
              <a:rPr lang="en-US" sz="2400" b="1" dirty="0">
                <a:solidFill>
                  <a:srgbClr val="006699"/>
                </a:solidFill>
              </a:rPr>
              <a:t>III  - </a:t>
            </a:r>
            <a:r>
              <a:rPr lang="en-US" sz="2400" b="1" dirty="0" err="1">
                <a:solidFill>
                  <a:srgbClr val="006699"/>
                </a:solidFill>
              </a:rPr>
              <a:t>Aposentadoria</a:t>
            </a:r>
            <a:r>
              <a:rPr lang="en-US" sz="2400" b="1" dirty="0">
                <a:solidFill>
                  <a:srgbClr val="006699"/>
                </a:solidFill>
              </a:rPr>
              <a:t> </a:t>
            </a:r>
            <a:r>
              <a:rPr lang="en-US" sz="2400" b="1" dirty="0" err="1">
                <a:solidFill>
                  <a:srgbClr val="006699"/>
                </a:solidFill>
              </a:rPr>
              <a:t>por</a:t>
            </a:r>
            <a:r>
              <a:rPr lang="en-US" sz="2400" b="1" dirty="0">
                <a:solidFill>
                  <a:srgbClr val="006699"/>
                </a:solidFill>
              </a:rPr>
              <a:t> </a:t>
            </a:r>
            <a:r>
              <a:rPr lang="en-US" sz="2400" b="1" dirty="0" err="1">
                <a:solidFill>
                  <a:srgbClr val="006699"/>
                </a:solidFill>
              </a:rPr>
              <a:t>Invalidez</a:t>
            </a:r>
            <a:r>
              <a:rPr lang="en-US" sz="2400" b="1" dirty="0">
                <a:solidFill>
                  <a:srgbClr val="006699"/>
                </a:solidFill>
              </a:rPr>
              <a:t> </a:t>
            </a:r>
          </a:p>
          <a:p>
            <a:r>
              <a:rPr lang="pt-BR" sz="2400" b="1" dirty="0">
                <a:solidFill>
                  <a:srgbClr val="006699"/>
                </a:solidFill>
              </a:rPr>
              <a:t>IV - Pensão por Morte</a:t>
            </a:r>
          </a:p>
        </p:txBody>
      </p:sp>
      <p:sp>
        <p:nvSpPr>
          <p:cNvPr id="8" name="Chave direita 7"/>
          <p:cNvSpPr/>
          <p:nvPr/>
        </p:nvSpPr>
        <p:spPr>
          <a:xfrm>
            <a:off x="4786314" y="2571750"/>
            <a:ext cx="214314" cy="64294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ixaDeTexto 8"/>
          <p:cNvSpPr txBox="1"/>
          <p:nvPr/>
        </p:nvSpPr>
        <p:spPr>
          <a:xfrm>
            <a:off x="5000628" y="2571750"/>
            <a:ext cx="2154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solidFill>
                  <a:srgbClr val="006699"/>
                </a:solidFill>
              </a:rPr>
              <a:t>Cobertura</a:t>
            </a:r>
            <a:r>
              <a:rPr lang="en-US" b="1" dirty="0">
                <a:solidFill>
                  <a:srgbClr val="006699"/>
                </a:solidFill>
              </a:rPr>
              <a:t> </a:t>
            </a:r>
            <a:r>
              <a:rPr lang="en-US" b="1" dirty="0" err="1">
                <a:solidFill>
                  <a:srgbClr val="006699"/>
                </a:solidFill>
              </a:rPr>
              <a:t>Adicional</a:t>
            </a:r>
            <a:endParaRPr lang="en-US" b="1" dirty="0">
              <a:solidFill>
                <a:srgbClr val="006699"/>
              </a:solidFill>
            </a:endParaRPr>
          </a:p>
          <a:p>
            <a:pPr algn="ctr"/>
            <a:r>
              <a:rPr lang="en-US" b="1" dirty="0">
                <a:solidFill>
                  <a:srgbClr val="006699"/>
                </a:solidFill>
              </a:rPr>
              <a:t>(</a:t>
            </a:r>
            <a:r>
              <a:rPr lang="en-US" b="1" dirty="0" err="1">
                <a:solidFill>
                  <a:srgbClr val="006699"/>
                </a:solidFill>
              </a:rPr>
              <a:t>Cia</a:t>
            </a:r>
            <a:r>
              <a:rPr lang="en-US" b="1" dirty="0">
                <a:solidFill>
                  <a:srgbClr val="006699"/>
                </a:solidFill>
              </a:rPr>
              <a:t> </a:t>
            </a:r>
            <a:r>
              <a:rPr lang="en-US" b="1" dirty="0" err="1">
                <a:solidFill>
                  <a:srgbClr val="006699"/>
                </a:solidFill>
              </a:rPr>
              <a:t>Seguradora</a:t>
            </a:r>
            <a:r>
              <a:rPr lang="en-US" b="1" dirty="0">
                <a:solidFill>
                  <a:srgbClr val="006699"/>
                </a:solidFill>
              </a:rPr>
              <a:t>)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="" xmlns:a16="http://schemas.microsoft.com/office/drawing/2014/main" id="{4F07F71B-6B77-407A-8536-BF6E73EF2E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388" y="0"/>
            <a:ext cx="945350" cy="53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13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543800" y="4476750"/>
            <a:ext cx="1600200" cy="666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357158" y="395296"/>
            <a:ext cx="3929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6699"/>
                </a:solidFill>
              </a:rPr>
              <a:t>PLANO GOIÁS SEGURO</a:t>
            </a:r>
          </a:p>
        </p:txBody>
      </p:sp>
      <p:sp>
        <p:nvSpPr>
          <p:cNvPr id="7" name="Retângulo 6"/>
          <p:cNvSpPr/>
          <p:nvPr/>
        </p:nvSpPr>
        <p:spPr>
          <a:xfrm>
            <a:off x="357158" y="1100070"/>
            <a:ext cx="86439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2800" b="1" dirty="0">
                <a:solidFill>
                  <a:srgbClr val="006699"/>
                </a:solidFill>
              </a:rPr>
              <a:t>Institutos:</a:t>
            </a:r>
          </a:p>
          <a:p>
            <a:pPr fontAlgn="base"/>
            <a:endParaRPr lang="pt-BR" sz="2800" b="1" dirty="0">
              <a:solidFill>
                <a:srgbClr val="006699"/>
              </a:solidFill>
            </a:endParaRPr>
          </a:p>
          <a:p>
            <a:r>
              <a:rPr lang="en-US" sz="2800" b="1" dirty="0">
                <a:solidFill>
                  <a:srgbClr val="006699"/>
                </a:solidFill>
              </a:rPr>
              <a:t>I - Autopatrocínio</a:t>
            </a:r>
          </a:p>
          <a:p>
            <a:r>
              <a:rPr lang="en-US" sz="2800" b="1" dirty="0">
                <a:solidFill>
                  <a:srgbClr val="006699"/>
                </a:solidFill>
              </a:rPr>
              <a:t>II - </a:t>
            </a:r>
            <a:r>
              <a:rPr lang="en-US" sz="2800" b="1" dirty="0" err="1">
                <a:solidFill>
                  <a:srgbClr val="006699"/>
                </a:solidFill>
              </a:rPr>
              <a:t>Benefício</a:t>
            </a:r>
            <a:r>
              <a:rPr lang="en-US" sz="2800" b="1" dirty="0">
                <a:solidFill>
                  <a:srgbClr val="006699"/>
                </a:solidFill>
              </a:rPr>
              <a:t> </a:t>
            </a:r>
            <a:r>
              <a:rPr lang="en-US" sz="2800" b="1" dirty="0" err="1">
                <a:solidFill>
                  <a:srgbClr val="006699"/>
                </a:solidFill>
              </a:rPr>
              <a:t>Proporcional</a:t>
            </a:r>
            <a:r>
              <a:rPr lang="en-US" sz="2800" b="1" dirty="0">
                <a:solidFill>
                  <a:srgbClr val="006699"/>
                </a:solidFill>
              </a:rPr>
              <a:t> </a:t>
            </a:r>
            <a:r>
              <a:rPr lang="en-US" sz="2800" b="1" dirty="0" err="1">
                <a:solidFill>
                  <a:srgbClr val="006699"/>
                </a:solidFill>
              </a:rPr>
              <a:t>Diferido</a:t>
            </a:r>
            <a:r>
              <a:rPr lang="en-US" sz="2800" b="1" dirty="0">
                <a:solidFill>
                  <a:srgbClr val="006699"/>
                </a:solidFill>
              </a:rPr>
              <a:t> </a:t>
            </a:r>
          </a:p>
          <a:p>
            <a:r>
              <a:rPr lang="en-US" sz="2800" b="1" dirty="0">
                <a:solidFill>
                  <a:srgbClr val="006699"/>
                </a:solidFill>
              </a:rPr>
              <a:t>III - </a:t>
            </a:r>
            <a:r>
              <a:rPr lang="en-US" sz="2800" b="1" dirty="0" err="1">
                <a:solidFill>
                  <a:srgbClr val="006699"/>
                </a:solidFill>
              </a:rPr>
              <a:t>Portabilidade</a:t>
            </a:r>
            <a:endParaRPr lang="en-US" sz="2800" b="1" dirty="0">
              <a:solidFill>
                <a:srgbClr val="006699"/>
              </a:solidFill>
            </a:endParaRPr>
          </a:p>
          <a:p>
            <a:r>
              <a:rPr lang="en-US" sz="2800" b="1" dirty="0">
                <a:solidFill>
                  <a:srgbClr val="006699"/>
                </a:solidFill>
              </a:rPr>
              <a:t>IV - </a:t>
            </a:r>
            <a:r>
              <a:rPr lang="en-US" sz="2800" b="1" dirty="0" err="1">
                <a:solidFill>
                  <a:srgbClr val="006699"/>
                </a:solidFill>
              </a:rPr>
              <a:t>Resgate</a:t>
            </a:r>
            <a:endParaRPr lang="pt-BR" sz="2800" b="1" dirty="0">
              <a:solidFill>
                <a:srgbClr val="006699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DED712B7-6C2D-4C4D-9EC1-A8A391EDE0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388" y="0"/>
            <a:ext cx="945350" cy="53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05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543800" y="4476750"/>
            <a:ext cx="1600200" cy="666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357158" y="395296"/>
            <a:ext cx="3929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6699"/>
                </a:solidFill>
              </a:rPr>
              <a:t>PLANO GOIÁS SEGURO</a:t>
            </a:r>
          </a:p>
        </p:txBody>
      </p:sp>
      <p:sp>
        <p:nvSpPr>
          <p:cNvPr id="7" name="Retângulo 6"/>
          <p:cNvSpPr/>
          <p:nvPr/>
        </p:nvSpPr>
        <p:spPr>
          <a:xfrm>
            <a:off x="357158" y="1100070"/>
            <a:ext cx="86439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2800" b="1" dirty="0">
                <a:solidFill>
                  <a:srgbClr val="006699"/>
                </a:solidFill>
              </a:rPr>
              <a:t>Política de Investimentos:</a:t>
            </a:r>
          </a:p>
        </p:txBody>
      </p:sp>
      <p:sp>
        <p:nvSpPr>
          <p:cNvPr id="6" name="Retângulo 5"/>
          <p:cNvSpPr/>
          <p:nvPr/>
        </p:nvSpPr>
        <p:spPr>
          <a:xfrm>
            <a:off x="428596" y="1785932"/>
            <a:ext cx="8358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Os recursos aportados na conta individual da cada participante serão aplicados conforme a política de investimentos da entidade, aprovada pelo Conselho Deliberativo, conforme os limites definidos pela CMN.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8EAB8279-DF88-4BD2-8502-C68E30C6C9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388" y="0"/>
            <a:ext cx="945350" cy="53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70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543800" y="4476750"/>
            <a:ext cx="1600200" cy="666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114" y="857238"/>
            <a:ext cx="8566799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tângulo 10"/>
          <p:cNvSpPr/>
          <p:nvPr/>
        </p:nvSpPr>
        <p:spPr>
          <a:xfrm>
            <a:off x="357158" y="395296"/>
            <a:ext cx="3929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6699"/>
                </a:solidFill>
              </a:rPr>
              <a:t>PLANO GOIÁS SEGURO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214414" y="1363798"/>
            <a:ext cx="21431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Fase</a:t>
            </a:r>
            <a:r>
              <a:rPr lang="en-US" sz="20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sz="2000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Acumulação</a:t>
            </a:r>
            <a:r>
              <a:rPr lang="en-US" sz="20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ou</a:t>
            </a:r>
            <a:r>
              <a:rPr lang="en-US" sz="20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Contributiva</a:t>
            </a:r>
            <a:endParaRPr lang="en-US" sz="20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7072330" y="1357304"/>
            <a:ext cx="1785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Fase</a:t>
            </a:r>
            <a:r>
              <a:rPr lang="en-US" sz="20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sz="2000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Recebimento</a:t>
            </a:r>
            <a:endParaRPr lang="en-US" sz="20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57159" y="4357700"/>
            <a:ext cx="250033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Notas</a:t>
            </a:r>
            <a:r>
              <a:rPr lang="en-US" sz="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Idade</a:t>
            </a:r>
            <a:r>
              <a:rPr lang="en-US" sz="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atual</a:t>
            </a:r>
            <a:r>
              <a:rPr lang="en-US" sz="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considerada</a:t>
            </a:r>
            <a:r>
              <a:rPr lang="en-US" sz="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30 </a:t>
            </a:r>
            <a:r>
              <a:rPr lang="en-US" sz="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anos</a:t>
            </a:r>
            <a:endParaRPr lang="en-US" sz="9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Tempo de </a:t>
            </a:r>
            <a:r>
              <a:rPr lang="en-US" sz="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Contribuição</a:t>
            </a:r>
            <a:r>
              <a:rPr lang="en-US" sz="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35 </a:t>
            </a:r>
            <a:r>
              <a:rPr lang="en-US" sz="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anos</a:t>
            </a:r>
            <a:endParaRPr lang="en-US" sz="9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Tempo de </a:t>
            </a:r>
            <a:r>
              <a:rPr lang="en-US" sz="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Recebimento</a:t>
            </a:r>
            <a:r>
              <a:rPr lang="en-US" sz="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20 </a:t>
            </a:r>
            <a:r>
              <a:rPr lang="en-US" sz="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anos</a:t>
            </a:r>
            <a:endParaRPr lang="en-US" sz="9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Salário</a:t>
            </a:r>
            <a:r>
              <a:rPr lang="en-US" sz="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Participação</a:t>
            </a:r>
            <a:r>
              <a:rPr lang="en-US" sz="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R$10.000</a:t>
            </a:r>
          </a:p>
          <a:p>
            <a:r>
              <a:rPr lang="en-US" sz="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Rendimento</a:t>
            </a:r>
            <a:r>
              <a:rPr lang="en-US" sz="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4,5% </a:t>
            </a:r>
            <a:r>
              <a:rPr lang="en-US" sz="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aa</a:t>
            </a:r>
            <a:endParaRPr lang="en-US" sz="9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A00C30F0-1818-40FC-8036-A6F49A9355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388" y="0"/>
            <a:ext cx="945350" cy="53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91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Grp="1"/>
          </p:cNvSpPr>
          <p:nvPr>
            <p:ph type="title"/>
          </p:nvPr>
        </p:nvSpPr>
        <p:spPr>
          <a:xfrm>
            <a:off x="358068" y="438149"/>
            <a:ext cx="8305800" cy="457201"/>
          </a:xfrm>
        </p:spPr>
        <p:txBody>
          <a:bodyPr/>
          <a:lstStyle/>
          <a:p>
            <a:pPr algn="just"/>
            <a:r>
              <a:rPr lang="pt-BR" sz="2400" b="1" spc="0" dirty="0">
                <a:solidFill>
                  <a:srgbClr val="0066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PREVIDÊNCIA COMPLEMENTAR</a:t>
            </a:r>
            <a:endParaRPr lang="en-US" sz="2400" b="1" spc="0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7543800" y="4476750"/>
            <a:ext cx="1600200" cy="666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5" name="Agrupar 14">
            <a:extLst>
              <a:ext uri="{FF2B5EF4-FFF2-40B4-BE49-F238E27FC236}">
                <a16:creationId xmlns="" xmlns:a16="http://schemas.microsoft.com/office/drawing/2014/main" id="{5C3E61DB-6370-4FCC-803D-3900A57110B9}"/>
              </a:ext>
            </a:extLst>
          </p:cNvPr>
          <p:cNvGrpSpPr/>
          <p:nvPr/>
        </p:nvGrpSpPr>
        <p:grpSpPr>
          <a:xfrm>
            <a:off x="1043608" y="895350"/>
            <a:ext cx="7740352" cy="4155926"/>
            <a:chOff x="-425330" y="-114139"/>
            <a:chExt cx="9144000" cy="5143500"/>
          </a:xfrm>
        </p:grpSpPr>
        <p:pic>
          <p:nvPicPr>
            <p:cNvPr id="16" name="Imagem 15">
              <a:extLst>
                <a:ext uri="{FF2B5EF4-FFF2-40B4-BE49-F238E27FC236}">
                  <a16:creationId xmlns="" xmlns:a16="http://schemas.microsoft.com/office/drawing/2014/main" id="{DD2C7849-8194-4FDB-B714-D8F8B82E3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425330" y="-114139"/>
              <a:ext cx="9144000" cy="5143500"/>
            </a:xfrm>
            <a:prstGeom prst="rect">
              <a:avLst/>
            </a:prstGeom>
          </p:spPr>
        </p:pic>
        <p:sp>
          <p:nvSpPr>
            <p:cNvPr id="17" name="CaixaDeTexto 16">
              <a:extLst>
                <a:ext uri="{FF2B5EF4-FFF2-40B4-BE49-F238E27FC236}">
                  <a16:creationId xmlns="" xmlns:a16="http://schemas.microsoft.com/office/drawing/2014/main" id="{7FBBF807-D5E9-4D3A-875D-3AD636F88C68}"/>
                </a:ext>
              </a:extLst>
            </p:cNvPr>
            <p:cNvSpPr txBox="1"/>
            <p:nvPr/>
          </p:nvSpPr>
          <p:spPr>
            <a:xfrm>
              <a:off x="367916" y="3818695"/>
              <a:ext cx="3024336" cy="1028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1100" b="1" dirty="0">
                  <a:solidFill>
                    <a:schemeClr val="accent4">
                      <a:lumMod val="50000"/>
                    </a:schemeClr>
                  </a:solidFill>
                </a:rPr>
                <a:t>Estados com PREVCOM</a:t>
              </a:r>
            </a:p>
            <a:p>
              <a:pPr>
                <a:lnSpc>
                  <a:spcPct val="150000"/>
                </a:lnSpc>
              </a:pPr>
              <a:r>
                <a:rPr lang="pt-BR" sz="1100" b="1" dirty="0">
                  <a:solidFill>
                    <a:schemeClr val="accent4">
                      <a:lumMod val="50000"/>
                    </a:schemeClr>
                  </a:solidFill>
                </a:rPr>
                <a:t>Estados em elaboração de Norma</a:t>
              </a:r>
            </a:p>
            <a:p>
              <a:pPr>
                <a:lnSpc>
                  <a:spcPct val="150000"/>
                </a:lnSpc>
              </a:pPr>
              <a:r>
                <a:rPr lang="pt-BR" sz="1100" b="1" dirty="0">
                  <a:solidFill>
                    <a:schemeClr val="accent4">
                      <a:lumMod val="50000"/>
                    </a:schemeClr>
                  </a:solidFill>
                </a:rPr>
                <a:t>Estados sem definição</a:t>
              </a:r>
            </a:p>
          </p:txBody>
        </p:sp>
        <p:sp>
          <p:nvSpPr>
            <p:cNvPr id="18" name="Retângulo 17">
              <a:extLst>
                <a:ext uri="{FF2B5EF4-FFF2-40B4-BE49-F238E27FC236}">
                  <a16:creationId xmlns="" xmlns:a16="http://schemas.microsoft.com/office/drawing/2014/main" id="{ABEF74C1-C229-49F2-929E-9FB44C523F54}"/>
                </a:ext>
              </a:extLst>
            </p:cNvPr>
            <p:cNvSpPr/>
            <p:nvPr/>
          </p:nvSpPr>
          <p:spPr>
            <a:xfrm>
              <a:off x="159572" y="4010573"/>
              <a:ext cx="216024" cy="144016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>
              <a:extLst>
                <a:ext uri="{FF2B5EF4-FFF2-40B4-BE49-F238E27FC236}">
                  <a16:creationId xmlns="" xmlns:a16="http://schemas.microsoft.com/office/drawing/2014/main" id="{50346365-4F2B-49DC-B012-CF81076DCD90}"/>
                </a:ext>
              </a:extLst>
            </p:cNvPr>
            <p:cNvSpPr/>
            <p:nvPr/>
          </p:nvSpPr>
          <p:spPr>
            <a:xfrm>
              <a:off x="151892" y="4332907"/>
              <a:ext cx="216024" cy="14401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19">
              <a:extLst>
                <a:ext uri="{FF2B5EF4-FFF2-40B4-BE49-F238E27FC236}">
                  <a16:creationId xmlns="" xmlns:a16="http://schemas.microsoft.com/office/drawing/2014/main" id="{A3F274C1-946F-4DB4-8B70-16D9D8DCA818}"/>
                </a:ext>
              </a:extLst>
            </p:cNvPr>
            <p:cNvSpPr/>
            <p:nvPr/>
          </p:nvSpPr>
          <p:spPr>
            <a:xfrm>
              <a:off x="151892" y="4653905"/>
              <a:ext cx="216024" cy="144016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20691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Grp="1"/>
          </p:cNvSpPr>
          <p:nvPr>
            <p:ph type="title"/>
          </p:nvPr>
        </p:nvSpPr>
        <p:spPr>
          <a:xfrm>
            <a:off x="309880" y="471475"/>
            <a:ext cx="8686800" cy="742953"/>
          </a:xfrm>
        </p:spPr>
        <p:txBody>
          <a:bodyPr/>
          <a:lstStyle/>
          <a:p>
            <a:pPr algn="just"/>
            <a:r>
              <a:rPr lang="pt-BR" sz="2000" b="1" spc="0" dirty="0">
                <a:solidFill>
                  <a:srgbClr val="0066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FUNDAÇÃO DE PREVIDÊNCIA COMPLEMENTAR DO </a:t>
            </a:r>
            <a:r>
              <a:rPr lang="pt-BR" sz="2000" b="1" spc="0" dirty="0" smtClean="0">
                <a:solidFill>
                  <a:srgbClr val="0066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BRASIL CENTRAL </a:t>
            </a:r>
            <a:r>
              <a:rPr lang="pt-BR" sz="2000" b="1" spc="0" dirty="0">
                <a:solidFill>
                  <a:srgbClr val="0066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000" b="1" spc="0" dirty="0" smtClean="0">
                <a:solidFill>
                  <a:srgbClr val="0066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PREVCOM-</a:t>
            </a:r>
            <a:r>
              <a:rPr lang="pt-BR" sz="2000" b="1" spc="0" dirty="0" err="1" smtClean="0">
                <a:solidFill>
                  <a:srgbClr val="0066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BrC</a:t>
            </a:r>
            <a:r>
              <a:rPr lang="pt-BR" sz="2000" b="1" spc="0" dirty="0" smtClean="0">
                <a:solidFill>
                  <a:srgbClr val="0066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b="1" spc="0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7543800" y="4476750"/>
            <a:ext cx="1600200" cy="666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6" y="2214560"/>
            <a:ext cx="1566843" cy="156684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16" y="1500180"/>
            <a:ext cx="2071702" cy="73989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30" y="2643188"/>
            <a:ext cx="1785950" cy="850423"/>
          </a:xfrm>
          <a:prstGeom prst="rect">
            <a:avLst/>
          </a:prstGeom>
        </p:spPr>
      </p:pic>
      <p:pic>
        <p:nvPicPr>
          <p:cNvPr id="32770" name="Picture 2" descr="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1428742"/>
            <a:ext cx="1785950" cy="807930"/>
          </a:xfrm>
          <a:prstGeom prst="rect">
            <a:avLst/>
          </a:prstGeom>
          <a:noFill/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62" y="3929072"/>
            <a:ext cx="145937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2571750"/>
            <a:ext cx="2157416" cy="764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8" name="Picture 10" descr="https://static.wixstatic.com/media/d87394_fe425df9fb304af2ab3f8a0e4dbc07df~mv2.png/v1/fill/w_151,h_66,al_c,usm_0.66_1.00_0.01/d87394_fe425df9fb304af2ab3f8a0e4dbc07df~mv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43306" y="4000510"/>
            <a:ext cx="1438275" cy="628651"/>
          </a:xfrm>
          <a:prstGeom prst="rect">
            <a:avLst/>
          </a:prstGeom>
          <a:noFill/>
        </p:spPr>
      </p:pic>
      <p:pic>
        <p:nvPicPr>
          <p:cNvPr id="32781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388" y="3929072"/>
            <a:ext cx="2071702" cy="654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Imagem 14">
            <a:extLst>
              <a:ext uri="{FF2B5EF4-FFF2-40B4-BE49-F238E27FC236}">
                <a16:creationId xmlns="" xmlns:a16="http://schemas.microsoft.com/office/drawing/2014/main" id="{D0ECFBEE-E3C0-4472-A60A-6A6D4ADE8B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388" y="0"/>
            <a:ext cx="945350" cy="531500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="" xmlns:a16="http://schemas.microsoft.com/office/drawing/2014/main" id="{FEB9D164-F244-45BE-B190-8BF090D7874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31590"/>
            <a:ext cx="2134459" cy="120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48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11" y="1059582"/>
            <a:ext cx="8531978" cy="4051323"/>
          </a:xfrm>
        </p:spPr>
      </p:pic>
    </p:spTree>
    <p:extLst>
      <p:ext uri="{BB962C8B-B14F-4D97-AF65-F5344CB8AC3E}">
        <p14:creationId xmlns:p14="http://schemas.microsoft.com/office/powerpoint/2010/main" val="93420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3"/>
            <a:ext cx="9144000" cy="5143500"/>
          </a:xfrm>
          <a:prstGeom prst="rect">
            <a:avLst/>
          </a:prstGeom>
          <a:solidFill>
            <a:srgbClr val="5D7782"/>
          </a:solidFill>
          <a:ln>
            <a:noFill/>
          </a:ln>
          <a:extLst/>
        </p:spPr>
      </p:pic>
      <p:sp>
        <p:nvSpPr>
          <p:cNvPr id="3" name="Retângulo 2"/>
          <p:cNvSpPr>
            <a:spLocks noChangeArrowheads="1"/>
          </p:cNvSpPr>
          <p:nvPr/>
        </p:nvSpPr>
        <p:spPr bwMode="auto">
          <a:xfrm>
            <a:off x="1154382" y="289125"/>
            <a:ext cx="684661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sz="2100" dirty="0">
                <a:solidFill>
                  <a:srgbClr val="44575F"/>
                </a:solidFill>
                <a:latin typeface="Century Gothic" pitchFamily="34" charset="0"/>
              </a:rPr>
              <a:t>QUAIS </a:t>
            </a:r>
            <a:r>
              <a:rPr lang="pt-BR" sz="2100" b="1" dirty="0">
                <a:solidFill>
                  <a:srgbClr val="44575F"/>
                </a:solidFill>
                <a:latin typeface="Century Gothic" pitchFamily="34" charset="0"/>
              </a:rPr>
              <a:t>TIPOS DE PREVIDÊNCIA </a:t>
            </a:r>
            <a:r>
              <a:rPr lang="pt-BR" sz="2100" dirty="0">
                <a:solidFill>
                  <a:srgbClr val="44575F"/>
                </a:solidFill>
                <a:latin typeface="Century Gothic" pitchFamily="34" charset="0"/>
              </a:rPr>
              <a:t>EXISTEM NO BRASIL?</a:t>
            </a:r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3059832" y="837456"/>
            <a:ext cx="367240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sz="1500" dirty="0">
                <a:solidFill>
                  <a:prstClr val="white"/>
                </a:solidFill>
                <a:latin typeface="Century Gothic" pitchFamily="34" charset="0"/>
              </a:rPr>
              <a:t>TRIPÉ</a:t>
            </a:r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3059832" y="1099215"/>
            <a:ext cx="367240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sz="2100" b="1" dirty="0">
                <a:solidFill>
                  <a:prstClr val="white"/>
                </a:solidFill>
                <a:latin typeface="Century Gothic" pitchFamily="34" charset="0"/>
              </a:rPr>
              <a:t>BASE: ARTIGO 194 DA CF</a:t>
            </a:r>
          </a:p>
        </p:txBody>
      </p:sp>
      <p:sp>
        <p:nvSpPr>
          <p:cNvPr id="6" name="Retângulo de cantos arredondados 5"/>
          <p:cNvSpPr>
            <a:spLocks noChangeArrowheads="1"/>
          </p:cNvSpPr>
          <p:nvPr/>
        </p:nvSpPr>
        <p:spPr bwMode="auto">
          <a:xfrm>
            <a:off x="2514600" y="2039925"/>
            <a:ext cx="1485896" cy="1293971"/>
          </a:xfrm>
          <a:prstGeom prst="roundRect">
            <a:avLst/>
          </a:prstGeom>
          <a:solidFill>
            <a:srgbClr val="688592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solidFill>
                  <a:prstClr val="white"/>
                </a:solidFill>
              </a:rPr>
              <a:t>Regimes </a:t>
            </a:r>
          </a:p>
          <a:p>
            <a:pPr algn="ctr"/>
            <a:r>
              <a:rPr lang="pt-BR" sz="1200" b="1" dirty="0">
                <a:solidFill>
                  <a:prstClr val="white"/>
                </a:solidFill>
              </a:rPr>
              <a:t>Próprios</a:t>
            </a:r>
          </a:p>
          <a:p>
            <a:pPr algn="ctr"/>
            <a:endParaRPr lang="pt-BR" sz="800" dirty="0">
              <a:solidFill>
                <a:prstClr val="white"/>
              </a:solidFill>
            </a:endParaRPr>
          </a:p>
          <a:p>
            <a:pPr algn="ctr"/>
            <a:r>
              <a:rPr lang="pt-BR" sz="800" dirty="0">
                <a:solidFill>
                  <a:prstClr val="white"/>
                </a:solidFill>
              </a:rPr>
              <a:t>Contribuintes: 6,3 milhões </a:t>
            </a:r>
          </a:p>
          <a:p>
            <a:pPr algn="ctr"/>
            <a:r>
              <a:rPr lang="pt-BR" sz="800" dirty="0">
                <a:solidFill>
                  <a:prstClr val="white"/>
                </a:solidFill>
              </a:rPr>
              <a:t>Assistidos: 3,7 milhões</a:t>
            </a:r>
          </a:p>
          <a:p>
            <a:pPr algn="ctr"/>
            <a:r>
              <a:rPr lang="pt-BR" sz="800" dirty="0">
                <a:solidFill>
                  <a:prstClr val="white"/>
                </a:solidFill>
              </a:rPr>
              <a:t>Déficit Financeiro Anual: R$ 156 bilhões</a:t>
            </a:r>
          </a:p>
          <a:p>
            <a:pPr algn="ctr"/>
            <a:endParaRPr lang="pt-BR" sz="600" dirty="0">
              <a:solidFill>
                <a:prstClr val="white"/>
              </a:solidFill>
            </a:endParaRPr>
          </a:p>
        </p:txBody>
      </p:sp>
      <p:sp>
        <p:nvSpPr>
          <p:cNvPr id="7" name="Retângulo de cantos arredondados 6"/>
          <p:cNvSpPr>
            <a:spLocks noChangeArrowheads="1"/>
          </p:cNvSpPr>
          <p:nvPr/>
        </p:nvSpPr>
        <p:spPr bwMode="auto">
          <a:xfrm>
            <a:off x="4331972" y="2108309"/>
            <a:ext cx="1459228" cy="1182826"/>
          </a:xfrm>
          <a:prstGeom prst="roundRect">
            <a:avLst>
              <a:gd name="adj" fmla="val 6791"/>
            </a:avLst>
          </a:prstGeom>
          <a:solidFill>
            <a:srgbClr val="5E7884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solidFill>
                  <a:prstClr val="white"/>
                </a:solidFill>
              </a:rPr>
              <a:t>Regime Geral  Previdência Social</a:t>
            </a:r>
          </a:p>
          <a:p>
            <a:pPr algn="ctr"/>
            <a:endParaRPr lang="pt-BR" sz="900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pt-BR" sz="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Contribuintes: 54,8 milhões</a:t>
            </a:r>
          </a:p>
          <a:p>
            <a:pPr algn="ctr">
              <a:defRPr/>
            </a:pPr>
            <a:r>
              <a:rPr lang="pt-BR" sz="9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Assistidos: 33,8 milhões</a:t>
            </a:r>
          </a:p>
          <a:p>
            <a:pPr algn="ctr">
              <a:defRPr/>
            </a:pPr>
            <a:r>
              <a:rPr lang="pt-BR" sz="9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Déficit</a:t>
            </a:r>
            <a:r>
              <a:rPr lang="pt-BR" sz="900" dirty="0">
                <a:solidFill>
                  <a:prstClr val="white"/>
                </a:solidFill>
              </a:rPr>
              <a:t> Financeiro Anual </a:t>
            </a:r>
            <a:r>
              <a:rPr lang="pt-BR" sz="9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: R$ 150 bilhões</a:t>
            </a:r>
          </a:p>
        </p:txBody>
      </p:sp>
      <p:sp>
        <p:nvSpPr>
          <p:cNvPr id="8" name="Retângulo de cantos arredondados 7"/>
          <p:cNvSpPr>
            <a:spLocks noChangeArrowheads="1"/>
          </p:cNvSpPr>
          <p:nvPr/>
        </p:nvSpPr>
        <p:spPr bwMode="auto">
          <a:xfrm>
            <a:off x="6031416" y="2045258"/>
            <a:ext cx="1510680" cy="1183303"/>
          </a:xfrm>
          <a:prstGeom prst="roundRect">
            <a:avLst/>
          </a:prstGeom>
          <a:solidFill>
            <a:srgbClr val="50656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pt-BR" sz="1050" b="1" dirty="0">
                <a:solidFill>
                  <a:prstClr val="white"/>
                </a:solidFill>
              </a:rPr>
              <a:t>Regime de Previdência </a:t>
            </a:r>
          </a:p>
          <a:p>
            <a:pPr algn="ctr"/>
            <a:r>
              <a:rPr lang="pt-BR" sz="1050" b="1" dirty="0">
                <a:solidFill>
                  <a:prstClr val="white"/>
                </a:solidFill>
              </a:rPr>
              <a:t>Complementar</a:t>
            </a:r>
          </a:p>
          <a:p>
            <a:pPr algn="ctr"/>
            <a:endParaRPr lang="pt-BR" sz="800" dirty="0">
              <a:solidFill>
                <a:prstClr val="white"/>
              </a:solidFill>
            </a:endParaRPr>
          </a:p>
          <a:p>
            <a:pPr algn="ctr"/>
            <a:r>
              <a:rPr lang="pt-BR" sz="800" dirty="0">
                <a:solidFill>
                  <a:prstClr val="white"/>
                </a:solidFill>
              </a:rPr>
              <a:t>Contribuintes: 15,4 milhões</a:t>
            </a:r>
          </a:p>
          <a:p>
            <a:pPr algn="ctr"/>
            <a:r>
              <a:rPr lang="pt-BR" sz="800" dirty="0">
                <a:solidFill>
                  <a:prstClr val="white"/>
                </a:solidFill>
              </a:rPr>
              <a:t>Assistidos: 0,82 milhão</a:t>
            </a:r>
          </a:p>
          <a:p>
            <a:pPr algn="ctr"/>
            <a:r>
              <a:rPr lang="pt-BR" sz="800" dirty="0">
                <a:solidFill>
                  <a:prstClr val="white"/>
                </a:solidFill>
              </a:rPr>
              <a:t>Patrimônio: R$ 1.4 trilhões</a:t>
            </a:r>
            <a:endParaRPr lang="pt-BR" sz="800" noProof="1">
              <a:solidFill>
                <a:prstClr val="white"/>
              </a:solidFill>
            </a:endParaRPr>
          </a:p>
        </p:txBody>
      </p:sp>
      <p:sp>
        <p:nvSpPr>
          <p:cNvPr id="27" name="Retângulo 26"/>
          <p:cNvSpPr>
            <a:spLocks noChangeArrowheads="1"/>
          </p:cNvSpPr>
          <p:nvPr/>
        </p:nvSpPr>
        <p:spPr bwMode="auto">
          <a:xfrm>
            <a:off x="142844" y="4714890"/>
            <a:ext cx="278608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1000" b="1" dirty="0">
                <a:solidFill>
                  <a:srgbClr val="292929"/>
                </a:solidFill>
                <a:ea typeface="Calibri" pitchFamily="34" charset="0"/>
                <a:cs typeface="Arial" panose="020B0604020202020204" pitchFamily="34" charset="0"/>
              </a:rPr>
              <a:t>Fonte: Secretaria de Previdência - dez/2016</a:t>
            </a:r>
          </a:p>
        </p:txBody>
      </p:sp>
    </p:spTree>
    <p:extLst>
      <p:ext uri="{BB962C8B-B14F-4D97-AF65-F5344CB8AC3E}">
        <p14:creationId xmlns:p14="http://schemas.microsoft.com/office/powerpoint/2010/main" val="398344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9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53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sp>
        <p:nvSpPr>
          <p:cNvPr id="208915" name="Retângulo 5"/>
          <p:cNvSpPr>
            <a:spLocks noChangeArrowheads="1"/>
          </p:cNvSpPr>
          <p:nvPr/>
        </p:nvSpPr>
        <p:spPr bwMode="auto">
          <a:xfrm>
            <a:off x="2315170" y="212510"/>
            <a:ext cx="4513659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525"/>
              </a:spcAft>
              <a:buSzPct val="110000"/>
            </a:pPr>
            <a:r>
              <a:rPr lang="pt-BR" b="1" dirty="0">
                <a:solidFill>
                  <a:srgbClr val="086D97"/>
                </a:solidFill>
                <a:latin typeface="Century Gothic" pitchFamily="34" charset="0"/>
                <a:cs typeface="Tahoma" pitchFamily="34" charset="0"/>
              </a:rPr>
              <a:t>EVOLUÇÃO POPULACIONAL NO BRASIL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1398986" y="4714145"/>
            <a:ext cx="771525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pt-BR" sz="600" dirty="0">
                <a:solidFill>
                  <a:srgbClr val="446486"/>
                </a:solidFill>
                <a:ea typeface="Times New Roman" pitchFamily="18" charset="0"/>
                <a:cs typeface="Calibri" pitchFamily="34" charset="0"/>
              </a:rPr>
              <a:t>Fonte: IBGE</a:t>
            </a:r>
            <a:endParaRPr lang="pt-BR" sz="600" dirty="0">
              <a:solidFill>
                <a:srgbClr val="446486"/>
              </a:solidFill>
              <a:cs typeface="Calibri" pitchFamily="34" charset="0"/>
            </a:endParaRPr>
          </a:p>
        </p:txBody>
      </p:sp>
      <p:pic>
        <p:nvPicPr>
          <p:cNvPr id="465" name="Imagem 46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389" y="671807"/>
            <a:ext cx="2862411" cy="2012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Imagem 465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28" b="8043"/>
          <a:stretch/>
        </p:blipFill>
        <p:spPr bwMode="auto">
          <a:xfrm>
            <a:off x="1066800" y="652051"/>
            <a:ext cx="3183770" cy="19891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7" name="Imagem 466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39" b="7103"/>
          <a:stretch/>
        </p:blipFill>
        <p:spPr bwMode="auto">
          <a:xfrm>
            <a:off x="2890901" y="2920339"/>
            <a:ext cx="3243135" cy="20136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83DFDE1C-97A9-42E8-9710-851317259A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388" y="0"/>
            <a:ext cx="945350" cy="53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35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8001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pic>
        <p:nvPicPr>
          <p:cNvPr id="21299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64"/>
          <a:stretch>
            <a:fillRect/>
          </a:stretch>
        </p:blipFill>
        <p:spPr bwMode="auto">
          <a:xfrm>
            <a:off x="4855369" y="0"/>
            <a:ext cx="3548063" cy="5118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pic>
        <p:nvPicPr>
          <p:cNvPr id="21300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55"/>
          <a:stretch>
            <a:fillRect/>
          </a:stretch>
        </p:blipFill>
        <p:spPr bwMode="auto">
          <a:xfrm>
            <a:off x="0" y="0"/>
            <a:ext cx="4506516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pic>
        <p:nvPicPr>
          <p:cNvPr id="213001" name="Picture 9" descr="S8_ly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32" t="13333" b="54814"/>
          <a:stretch>
            <a:fillRect/>
          </a:stretch>
        </p:blipFill>
        <p:spPr bwMode="auto">
          <a:xfrm>
            <a:off x="4855369" y="685800"/>
            <a:ext cx="3145631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003" name="Picture 11" descr="S8_lyn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2" r="48576"/>
          <a:stretch>
            <a:fillRect/>
          </a:stretch>
        </p:blipFill>
        <p:spPr bwMode="auto">
          <a:xfrm>
            <a:off x="816769" y="1733550"/>
            <a:ext cx="3526631" cy="320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004" name="Picture 12" descr="S8_lyn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77" t="7825" b="16296"/>
          <a:stretch>
            <a:fillRect/>
          </a:stretch>
        </p:blipFill>
        <p:spPr bwMode="auto">
          <a:xfrm>
            <a:off x="5458254" y="435103"/>
            <a:ext cx="2525315" cy="390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3010" name="Retângulo 5"/>
          <p:cNvSpPr>
            <a:spLocks noChangeArrowheads="1"/>
          </p:cNvSpPr>
          <p:nvPr/>
        </p:nvSpPr>
        <p:spPr bwMode="auto">
          <a:xfrm>
            <a:off x="1428750" y="260748"/>
            <a:ext cx="2862263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ts val="525"/>
              </a:spcAft>
              <a:buSzPct val="110000"/>
            </a:pPr>
            <a:r>
              <a:rPr lang="pt-BR" sz="1500" dirty="0">
                <a:solidFill>
                  <a:srgbClr val="44575F"/>
                </a:solidFill>
                <a:latin typeface="Century Gothic" pitchFamily="34" charset="0"/>
                <a:cs typeface="Tahoma" pitchFamily="34" charset="0"/>
              </a:rPr>
              <a:t>Com o </a:t>
            </a:r>
            <a:r>
              <a:rPr lang="pt-BR" sz="1500" b="1" dirty="0">
                <a:solidFill>
                  <a:srgbClr val="44575F"/>
                </a:solidFill>
                <a:latin typeface="Century Gothic" pitchFamily="34" charset="0"/>
                <a:cs typeface="Tahoma" pitchFamily="34" charset="0"/>
              </a:rPr>
              <a:t>envelhecimento da população</a:t>
            </a:r>
            <a:r>
              <a:rPr lang="pt-BR" sz="1500" dirty="0">
                <a:solidFill>
                  <a:srgbClr val="44575F"/>
                </a:solidFill>
                <a:latin typeface="Century Gothic" pitchFamily="34" charset="0"/>
                <a:cs typeface="Tahoma" pitchFamily="34" charset="0"/>
              </a:rPr>
              <a:t>, há cada vez mais dificuldade de financiamento das aposentadorias sob a dinâmica do regime de repartição.</a:t>
            </a:r>
          </a:p>
        </p:txBody>
      </p:sp>
      <p:sp>
        <p:nvSpPr>
          <p:cNvPr id="213011" name="Retângulo 5"/>
          <p:cNvSpPr>
            <a:spLocks noChangeArrowheads="1"/>
          </p:cNvSpPr>
          <p:nvPr/>
        </p:nvSpPr>
        <p:spPr bwMode="auto">
          <a:xfrm>
            <a:off x="1428750" y="2258617"/>
            <a:ext cx="2711202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525"/>
              </a:spcAft>
              <a:buSzPct val="110000"/>
            </a:pPr>
            <a:r>
              <a:rPr lang="pt-BR" sz="1500" dirty="0">
                <a:solidFill>
                  <a:srgbClr val="44575F"/>
                </a:solidFill>
                <a:latin typeface="Century Gothic" pitchFamily="34" charset="0"/>
                <a:cs typeface="Tahoma" pitchFamily="34" charset="0"/>
              </a:rPr>
              <a:t>Assim, a </a:t>
            </a:r>
            <a:r>
              <a:rPr lang="pt-BR" sz="1500" b="1" dirty="0">
                <a:solidFill>
                  <a:srgbClr val="44575F"/>
                </a:solidFill>
                <a:latin typeface="Century Gothic" pitchFamily="34" charset="0"/>
                <a:cs typeface="Tahoma" pitchFamily="34" charset="0"/>
              </a:rPr>
              <a:t>previdência complementar</a:t>
            </a:r>
            <a:r>
              <a:rPr lang="pt-BR" sz="1500" dirty="0">
                <a:solidFill>
                  <a:srgbClr val="44575F"/>
                </a:solidFill>
                <a:latin typeface="Century Gothic" pitchFamily="34" charset="0"/>
                <a:cs typeface="Tahoma" pitchFamily="34" charset="0"/>
              </a:rPr>
              <a:t> é a opção disponibilizada com a finalidade de </a:t>
            </a:r>
            <a:r>
              <a:rPr lang="pt-BR" sz="1500" b="1" dirty="0">
                <a:solidFill>
                  <a:srgbClr val="44575F"/>
                </a:solidFill>
                <a:latin typeface="Century Gothic" pitchFamily="34" charset="0"/>
                <a:cs typeface="Tahoma" pitchFamily="34" charset="0"/>
              </a:rPr>
              <a:t>ampliar               a cobertura insuficiente</a:t>
            </a:r>
            <a:r>
              <a:rPr lang="pt-BR" sz="1500" dirty="0">
                <a:solidFill>
                  <a:srgbClr val="44575F"/>
                </a:solidFill>
                <a:latin typeface="Century Gothic" pitchFamily="34" charset="0"/>
                <a:cs typeface="Tahoma" pitchFamily="34" charset="0"/>
              </a:rPr>
              <a:t> do sistema de previdência oficial.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="" xmlns:a16="http://schemas.microsoft.com/office/drawing/2014/main" id="{41657D22-0D89-41BA-B9A3-A68B4853A2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388" y="0"/>
            <a:ext cx="945350" cy="53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54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3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2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3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3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3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3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010" grpId="0"/>
      <p:bldP spid="2130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pic>
        <p:nvPicPr>
          <p:cNvPr id="217099" name="Picture 11" descr="S11_ly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2" t="43379" r="34114" b="12477"/>
          <a:stretch>
            <a:fillRect/>
          </a:stretch>
        </p:blipFill>
        <p:spPr bwMode="auto">
          <a:xfrm>
            <a:off x="3200400" y="2462213"/>
            <a:ext cx="2667000" cy="227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102" name="Picture 14" descr="S11_ly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98"/>
          <a:stretch>
            <a:fillRect/>
          </a:stretch>
        </p:blipFill>
        <p:spPr bwMode="auto">
          <a:xfrm>
            <a:off x="1143000" y="4582716"/>
            <a:ext cx="6858000" cy="56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103" name="Picture 15" descr="S11_ly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523"/>
          <a:stretch>
            <a:fillRect/>
          </a:stretch>
        </p:blipFill>
        <p:spPr bwMode="auto">
          <a:xfrm>
            <a:off x="1143000" y="1"/>
            <a:ext cx="6858000" cy="167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104" name="Picture 16" descr="S11_lyn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55" t="44028" b="13542"/>
          <a:stretch>
            <a:fillRect/>
          </a:stretch>
        </p:blipFill>
        <p:spPr bwMode="auto">
          <a:xfrm>
            <a:off x="5857884" y="2500312"/>
            <a:ext cx="2667000" cy="218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105" name="Retângulo 5"/>
          <p:cNvSpPr>
            <a:spLocks noChangeArrowheads="1"/>
          </p:cNvSpPr>
          <p:nvPr/>
        </p:nvSpPr>
        <p:spPr bwMode="auto">
          <a:xfrm>
            <a:off x="1398984" y="616744"/>
            <a:ext cx="6887791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525"/>
              </a:spcAft>
              <a:buSzPct val="110000"/>
            </a:pPr>
            <a:r>
              <a:rPr lang="pt-BR" b="1" spc="-23" dirty="0">
                <a:solidFill>
                  <a:srgbClr val="0085B4"/>
                </a:solidFill>
                <a:latin typeface="Century Gothic" pitchFamily="34" charset="0"/>
                <a:cs typeface="Tahoma" pitchFamily="34" charset="0"/>
              </a:rPr>
              <a:t>Regime de Previdência Complementar – Objetivo Principal</a:t>
            </a:r>
          </a:p>
        </p:txBody>
      </p:sp>
      <p:sp>
        <p:nvSpPr>
          <p:cNvPr id="217106" name="Retângulo 5"/>
          <p:cNvSpPr>
            <a:spLocks noChangeArrowheads="1"/>
          </p:cNvSpPr>
          <p:nvPr/>
        </p:nvSpPr>
        <p:spPr bwMode="auto">
          <a:xfrm>
            <a:off x="1428728" y="1000114"/>
            <a:ext cx="6263878" cy="32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ts val="525"/>
              </a:spcAft>
              <a:buSzPct val="110000"/>
            </a:pPr>
            <a:r>
              <a:rPr lang="pt-BR" sz="1650" dirty="0">
                <a:solidFill>
                  <a:srgbClr val="44575F"/>
                </a:solidFill>
                <a:latin typeface="Century Gothic" pitchFamily="34" charset="0"/>
                <a:cs typeface="Tahoma" pitchFamily="34" charset="0"/>
              </a:rPr>
              <a:t>Recompor o nível de renda em casos de:</a:t>
            </a:r>
          </a:p>
        </p:txBody>
      </p:sp>
      <p:sp>
        <p:nvSpPr>
          <p:cNvPr id="217107" name="Retângulo 5"/>
          <p:cNvSpPr>
            <a:spLocks noChangeArrowheads="1"/>
          </p:cNvSpPr>
          <p:nvPr/>
        </p:nvSpPr>
        <p:spPr bwMode="auto">
          <a:xfrm>
            <a:off x="762000" y="2063354"/>
            <a:ext cx="2106216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Aft>
                <a:spcPts val="525"/>
              </a:spcAft>
              <a:buSzPct val="110000"/>
            </a:pPr>
            <a:r>
              <a:rPr lang="pt-BR" dirty="0">
                <a:solidFill>
                  <a:srgbClr val="44575F"/>
                </a:solidFill>
                <a:latin typeface="Century Gothic" pitchFamily="34" charset="0"/>
                <a:cs typeface="Tahoma" pitchFamily="34" charset="0"/>
              </a:rPr>
              <a:t>Aposentadoria</a:t>
            </a:r>
          </a:p>
        </p:txBody>
      </p:sp>
      <p:sp>
        <p:nvSpPr>
          <p:cNvPr id="217108" name="Retângulo 5"/>
          <p:cNvSpPr>
            <a:spLocks noChangeArrowheads="1"/>
          </p:cNvSpPr>
          <p:nvPr/>
        </p:nvSpPr>
        <p:spPr bwMode="auto">
          <a:xfrm>
            <a:off x="3870722" y="2063354"/>
            <a:ext cx="1295400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ts val="525"/>
              </a:spcAft>
              <a:buSzPct val="110000"/>
            </a:pPr>
            <a:r>
              <a:rPr lang="pt-BR" dirty="0">
                <a:solidFill>
                  <a:srgbClr val="44575F"/>
                </a:solidFill>
                <a:latin typeface="Century Gothic" pitchFamily="34" charset="0"/>
                <a:cs typeface="Tahoma" pitchFamily="34" charset="0"/>
              </a:rPr>
              <a:t>Invalidez</a:t>
            </a:r>
          </a:p>
        </p:txBody>
      </p:sp>
      <p:sp>
        <p:nvSpPr>
          <p:cNvPr id="217109" name="Retângulo 5"/>
          <p:cNvSpPr>
            <a:spLocks noChangeArrowheads="1"/>
          </p:cNvSpPr>
          <p:nvPr/>
        </p:nvSpPr>
        <p:spPr bwMode="auto">
          <a:xfrm>
            <a:off x="6172200" y="1928808"/>
            <a:ext cx="2106215" cy="673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ts val="525"/>
              </a:spcAft>
              <a:buSzPct val="110000"/>
            </a:pPr>
            <a:r>
              <a:rPr lang="pt-BR" dirty="0">
                <a:solidFill>
                  <a:srgbClr val="44575F"/>
                </a:solidFill>
                <a:latin typeface="Century Gothic" pitchFamily="34" charset="0"/>
                <a:cs typeface="Tahoma" pitchFamily="34" charset="0"/>
              </a:rPr>
              <a:t>Morte</a:t>
            </a:r>
          </a:p>
          <a:p>
            <a:pPr>
              <a:lnSpc>
                <a:spcPct val="80000"/>
              </a:lnSpc>
              <a:spcAft>
                <a:spcPts val="525"/>
              </a:spcAft>
              <a:buSzPct val="110000"/>
            </a:pPr>
            <a:r>
              <a:rPr lang="pt-BR" sz="1200" dirty="0">
                <a:solidFill>
                  <a:srgbClr val="44575F"/>
                </a:solidFill>
                <a:latin typeface="Century Gothic" pitchFamily="34" charset="0"/>
                <a:cs typeface="Tahoma" pitchFamily="34" charset="0"/>
              </a:rPr>
              <a:t>(por meio de pensão aos dependentes)</a:t>
            </a:r>
          </a:p>
        </p:txBody>
      </p:sp>
      <p:pic>
        <p:nvPicPr>
          <p:cNvPr id="217111" name="Picture 23" descr="S11_lyn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18" r="67223"/>
          <a:stretch>
            <a:fillRect/>
          </a:stretch>
        </p:blipFill>
        <p:spPr bwMode="auto">
          <a:xfrm>
            <a:off x="381000" y="2495550"/>
            <a:ext cx="2743200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m 14">
            <a:extLst>
              <a:ext uri="{FF2B5EF4-FFF2-40B4-BE49-F238E27FC236}">
                <a16:creationId xmlns="" xmlns:a16="http://schemas.microsoft.com/office/drawing/2014/main" id="{24ADB3BF-A888-45BE-9FB7-648E22E8D4E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388" y="0"/>
            <a:ext cx="945350" cy="53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43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7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7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7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7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7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105" grpId="0"/>
      <p:bldP spid="217106" grpId="0"/>
      <p:bldP spid="217107" grpId="0"/>
      <p:bldP spid="217108" grpId="0"/>
      <p:bldP spid="21710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Grp="1"/>
          </p:cNvSpPr>
          <p:nvPr>
            <p:ph type="title"/>
          </p:nvPr>
        </p:nvSpPr>
        <p:spPr>
          <a:xfrm>
            <a:off x="358068" y="438149"/>
            <a:ext cx="8305800" cy="457201"/>
          </a:xfrm>
        </p:spPr>
        <p:txBody>
          <a:bodyPr/>
          <a:lstStyle/>
          <a:p>
            <a:pPr algn="just"/>
            <a:r>
              <a:rPr lang="pt-BR" sz="2400" b="1" spc="0" dirty="0">
                <a:solidFill>
                  <a:srgbClr val="0066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PREVIDÊNCIA COMPLEMENTAR</a:t>
            </a:r>
            <a:endParaRPr lang="en-US" sz="2400" b="1" spc="0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7543800" y="4476750"/>
            <a:ext cx="1600200" cy="666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381000" y="1164431"/>
            <a:ext cx="8610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pt-BR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Constituição Federal – Art. 40</a:t>
            </a:r>
          </a:p>
          <a:p>
            <a:pPr algn="just" fontAlgn="base"/>
            <a:endParaRPr lang="pt-BR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r>
              <a:rPr lang="pt-BR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§ 14 - A União, os Estados, o Distrito Federal e os Municípios, </a:t>
            </a:r>
            <a:r>
              <a:rPr lang="pt-BR" b="1" u="sng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desde que instituam regime de previdência complementar</a:t>
            </a:r>
            <a:r>
              <a:rPr lang="pt-BR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os seus respectivos servidores titulares de cargo efetivo, poderão fixar, para o valor das aposentadorias e pensões a serem concedidas pelo regime de que trata este artigo, </a:t>
            </a:r>
            <a:r>
              <a:rPr lang="pt-BR" b="1" u="sng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limite máximo estabelecido para os benefícios do regime geral de previdência social</a:t>
            </a:r>
            <a:r>
              <a:rPr lang="pt-BR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que trata o art. 201.</a:t>
            </a:r>
          </a:p>
          <a:p>
            <a:pPr algn="just" fontAlgn="base"/>
            <a:endParaRPr lang="pt-BR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91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Grp="1"/>
          </p:cNvSpPr>
          <p:nvPr>
            <p:ph type="title"/>
          </p:nvPr>
        </p:nvSpPr>
        <p:spPr>
          <a:xfrm>
            <a:off x="358068" y="438149"/>
            <a:ext cx="8305800" cy="457201"/>
          </a:xfrm>
        </p:spPr>
        <p:txBody>
          <a:bodyPr/>
          <a:lstStyle/>
          <a:p>
            <a:pPr algn="just"/>
            <a:r>
              <a:rPr lang="pt-BR" sz="2400" b="1" spc="0" dirty="0">
                <a:solidFill>
                  <a:srgbClr val="0066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PREVIDÊNCIA COMPLEMENTAR</a:t>
            </a:r>
            <a:endParaRPr lang="en-US" sz="2400" b="1" spc="0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7543800" y="4476750"/>
            <a:ext cx="1600200" cy="666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381000" y="1164431"/>
            <a:ext cx="8610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pt-BR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serão as aposentadorias?</a:t>
            </a:r>
          </a:p>
          <a:p>
            <a:pPr algn="just" fontAlgn="base"/>
            <a:endParaRPr lang="pt-BR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Até o limite do teto do RGPS, de R$ 5.645,80 = valor pago pelo Instituto de Previdência do ente federado.</a:t>
            </a:r>
          </a:p>
          <a:p>
            <a:pPr algn="just" fontAlgn="base"/>
            <a:endParaRPr lang="pt-BR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Acima do teto (R$ 5.645,80) = complementação paga pelo RPC, conforme as regras da Previdência Complementar, de forma facultativa.</a:t>
            </a:r>
          </a:p>
          <a:p>
            <a:pPr algn="just" fontAlgn="base"/>
            <a:endParaRPr lang="pt-BR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Patrocinadores: União, Estados e Municípios.</a:t>
            </a:r>
          </a:p>
          <a:p>
            <a:pPr algn="just" fontAlgn="base"/>
            <a:endParaRPr lang="pt-BR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Marco: Instituição de RPC com aprovação de Plano de Benefícios e Convênio de Adesão.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endParaRPr lang="pt-BR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endParaRPr lang="pt-BR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endParaRPr lang="pt-BR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3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Grp="1"/>
          </p:cNvSpPr>
          <p:nvPr>
            <p:ph type="title"/>
          </p:nvPr>
        </p:nvSpPr>
        <p:spPr>
          <a:xfrm>
            <a:off x="358068" y="438149"/>
            <a:ext cx="8305800" cy="457201"/>
          </a:xfrm>
        </p:spPr>
        <p:txBody>
          <a:bodyPr/>
          <a:lstStyle/>
          <a:p>
            <a:pPr algn="just"/>
            <a:r>
              <a:rPr lang="pt-BR" sz="2400" b="1" spc="0" dirty="0">
                <a:solidFill>
                  <a:srgbClr val="0066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PREVIDÊNCIA COMPLEMENTAR – Órgão Regulador</a:t>
            </a:r>
            <a:endParaRPr lang="en-US" sz="2400" b="1" spc="0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7543800" y="4476750"/>
            <a:ext cx="1600200" cy="666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533400" y="1276350"/>
            <a:ext cx="830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pt-BR" sz="2400" dirty="0">
                <a:solidFill>
                  <a:srgbClr val="006699"/>
                </a:solidFill>
              </a:rPr>
              <a:t>A fiscalização e supervisão das atividades das entidades fechadas de previdência complementar são realizadas pela </a:t>
            </a:r>
            <a:r>
              <a:rPr lang="pt-BR" sz="2400" b="1" u="sng" dirty="0">
                <a:solidFill>
                  <a:srgbClr val="006699"/>
                </a:solidFill>
              </a:rPr>
              <a:t>Superintendência Nacional de Previdência Complementar (</a:t>
            </a:r>
            <a:r>
              <a:rPr lang="pt-BR" sz="2400" b="1" u="sng" dirty="0" err="1">
                <a:solidFill>
                  <a:srgbClr val="006699"/>
                </a:solidFill>
              </a:rPr>
              <a:t>Previc</a:t>
            </a:r>
            <a:r>
              <a:rPr lang="pt-BR" sz="2400" b="1" u="sng" dirty="0">
                <a:solidFill>
                  <a:srgbClr val="006699"/>
                </a:solidFill>
              </a:rPr>
              <a:t>)</a:t>
            </a:r>
            <a:r>
              <a:rPr lang="pt-BR" sz="2400" dirty="0">
                <a:solidFill>
                  <a:srgbClr val="006699"/>
                </a:solidFill>
              </a:rPr>
              <a:t>, autarquia de natureza especial vinculada ao Ministério da Fazenda.</a:t>
            </a:r>
          </a:p>
        </p:txBody>
      </p:sp>
      <p:pic>
        <p:nvPicPr>
          <p:cNvPr id="36866" name="Picture 2" descr="Banner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3500444"/>
            <a:ext cx="2663693" cy="1000132"/>
          </a:xfrm>
          <a:prstGeom prst="rect">
            <a:avLst/>
          </a:prstGeom>
          <a:noFill/>
        </p:spPr>
      </p:pic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3B43C275-C254-45B9-B7FE-982245CA01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388" y="0"/>
            <a:ext cx="945350" cy="53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85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ector reto 22"/>
          <p:cNvCxnSpPr/>
          <p:nvPr/>
        </p:nvCxnSpPr>
        <p:spPr>
          <a:xfrm flipV="1">
            <a:off x="5819306" y="2123478"/>
            <a:ext cx="0" cy="1639822"/>
          </a:xfrm>
          <a:prstGeom prst="line">
            <a:avLst/>
          </a:prstGeom>
          <a:ln w="28575" cap="sq">
            <a:head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1"/>
          <p:cNvSpPr>
            <a:spLocks noGrp="1"/>
          </p:cNvSpPr>
          <p:nvPr>
            <p:ph type="title"/>
          </p:nvPr>
        </p:nvSpPr>
        <p:spPr>
          <a:xfrm>
            <a:off x="381000" y="447559"/>
            <a:ext cx="8686800" cy="457201"/>
          </a:xfrm>
        </p:spPr>
        <p:txBody>
          <a:bodyPr/>
          <a:lstStyle/>
          <a:p>
            <a:pPr algn="just"/>
            <a:r>
              <a:rPr lang="pt-BR" sz="2300" b="1" spc="0" dirty="0">
                <a:solidFill>
                  <a:srgbClr val="0066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ESTÁGIOS DA PREVIDÊNCIA COMPLEMENTAR EM GOIÁS</a:t>
            </a:r>
            <a:endParaRPr lang="en-US" sz="2300" b="1" spc="0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7543800" y="4476750"/>
            <a:ext cx="1600200" cy="666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" name="Conector reto 4"/>
          <p:cNvCxnSpPr/>
          <p:nvPr/>
        </p:nvCxnSpPr>
        <p:spPr>
          <a:xfrm>
            <a:off x="457200" y="2114550"/>
            <a:ext cx="820666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ipse 7"/>
          <p:cNvSpPr/>
          <p:nvPr/>
        </p:nvSpPr>
        <p:spPr>
          <a:xfrm>
            <a:off x="304800" y="1962150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214414" y="2352737"/>
            <a:ext cx="1026243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050" dirty="0">
                <a:solidFill>
                  <a:schemeClr val="accent2">
                    <a:lumMod val="75000"/>
                  </a:schemeClr>
                </a:solidFill>
              </a:rPr>
              <a:t>Lei Regime</a:t>
            </a:r>
          </a:p>
          <a:p>
            <a:pPr algn="ctr"/>
            <a:r>
              <a:rPr lang="pt-BR" sz="1050" dirty="0">
                <a:solidFill>
                  <a:schemeClr val="accent2">
                    <a:lumMod val="75000"/>
                  </a:schemeClr>
                </a:solidFill>
              </a:rPr>
              <a:t>Previdência</a:t>
            </a:r>
          </a:p>
          <a:p>
            <a:pPr algn="ctr"/>
            <a:r>
              <a:rPr lang="pt-BR" sz="1050" dirty="0">
                <a:solidFill>
                  <a:schemeClr val="accent2">
                    <a:lumMod val="75000"/>
                  </a:schemeClr>
                </a:solidFill>
              </a:rPr>
              <a:t>Complementar</a:t>
            </a:r>
          </a:p>
          <a:p>
            <a:pPr algn="ctr"/>
            <a:r>
              <a:rPr lang="pt-BR" sz="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Lei 19.179/2015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500298" y="2355730"/>
            <a:ext cx="1176925" cy="700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050" dirty="0">
                <a:solidFill>
                  <a:schemeClr val="accent2">
                    <a:lumMod val="75000"/>
                  </a:schemeClr>
                </a:solidFill>
              </a:rPr>
              <a:t>Decreto</a:t>
            </a:r>
          </a:p>
          <a:p>
            <a:pPr algn="ctr"/>
            <a:r>
              <a:rPr lang="pt-BR" sz="1050" dirty="0">
                <a:solidFill>
                  <a:schemeClr val="accent2">
                    <a:lumMod val="75000"/>
                  </a:schemeClr>
                </a:solidFill>
              </a:rPr>
              <a:t>Aprovação</a:t>
            </a:r>
          </a:p>
          <a:p>
            <a:pPr algn="ctr"/>
            <a:r>
              <a:rPr lang="pt-BR" sz="1050" dirty="0">
                <a:solidFill>
                  <a:schemeClr val="accent2">
                    <a:lumMod val="75000"/>
                  </a:schemeClr>
                </a:solidFill>
              </a:rPr>
              <a:t>Estatuto </a:t>
            </a:r>
            <a:r>
              <a:rPr lang="pt-BR" sz="1050" dirty="0" err="1">
                <a:solidFill>
                  <a:schemeClr val="accent2">
                    <a:lumMod val="75000"/>
                  </a:schemeClr>
                </a:solidFill>
              </a:rPr>
              <a:t>Prevcom</a:t>
            </a:r>
            <a:endParaRPr lang="pt-BR" sz="105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pt-BR" sz="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Decreto 8.709/2016</a:t>
            </a:r>
            <a:endParaRPr lang="pt-BR" sz="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1558838" y="1968035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2918814" y="1968035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3929058" y="2355730"/>
            <a:ext cx="1085554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050" dirty="0">
                <a:solidFill>
                  <a:schemeClr val="accent2">
                    <a:lumMod val="75000"/>
                  </a:schemeClr>
                </a:solidFill>
              </a:rPr>
              <a:t>Portaria PREVIC</a:t>
            </a:r>
          </a:p>
          <a:p>
            <a:pPr algn="ctr"/>
            <a:r>
              <a:rPr lang="pt-BR" sz="1050" dirty="0">
                <a:solidFill>
                  <a:schemeClr val="accent2">
                    <a:lumMod val="75000"/>
                  </a:schemeClr>
                </a:solidFill>
              </a:rPr>
              <a:t>Autorização</a:t>
            </a:r>
          </a:p>
          <a:p>
            <a:pPr algn="ctr"/>
            <a:r>
              <a:rPr lang="pt-BR" sz="1050" dirty="0">
                <a:solidFill>
                  <a:schemeClr val="accent2">
                    <a:lumMod val="75000"/>
                  </a:schemeClr>
                </a:solidFill>
              </a:rPr>
              <a:t>Funcionamento</a:t>
            </a:r>
          </a:p>
          <a:p>
            <a:pPr algn="ctr"/>
            <a:r>
              <a:rPr lang="pt-BR" sz="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Portaria 317/2017</a:t>
            </a:r>
            <a:endParaRPr lang="pt-BR" sz="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4311056" y="1968035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/>
          <p:cNvSpPr/>
          <p:nvPr/>
        </p:nvSpPr>
        <p:spPr>
          <a:xfrm>
            <a:off x="5666906" y="1968035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6643702" y="2435631"/>
            <a:ext cx="10583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050" dirty="0">
                <a:solidFill>
                  <a:schemeClr val="accent2">
                    <a:lumMod val="75000"/>
                  </a:schemeClr>
                </a:solidFill>
              </a:rPr>
              <a:t>Funcionamento</a:t>
            </a:r>
          </a:p>
          <a:p>
            <a:pPr algn="ctr"/>
            <a:r>
              <a:rPr lang="pt-BR" sz="1050" dirty="0">
                <a:solidFill>
                  <a:schemeClr val="accent2">
                    <a:lumMod val="75000"/>
                  </a:schemeClr>
                </a:solidFill>
              </a:rPr>
              <a:t>PREVCOM</a:t>
            </a:r>
          </a:p>
        </p:txBody>
      </p:sp>
      <p:sp>
        <p:nvSpPr>
          <p:cNvPr id="20" name="Elipse 19"/>
          <p:cNvSpPr/>
          <p:nvPr/>
        </p:nvSpPr>
        <p:spPr>
          <a:xfrm>
            <a:off x="7024702" y="1968035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lipse 20"/>
          <p:cNvSpPr/>
          <p:nvPr/>
        </p:nvSpPr>
        <p:spPr>
          <a:xfrm>
            <a:off x="8391523" y="1968035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/>
          <p:cNvSpPr txBox="1"/>
          <p:nvPr/>
        </p:nvSpPr>
        <p:spPr>
          <a:xfrm>
            <a:off x="8052142" y="2388234"/>
            <a:ext cx="100013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dirty="0">
                <a:solidFill>
                  <a:schemeClr val="accent2">
                    <a:lumMod val="75000"/>
                  </a:schemeClr>
                </a:solidFill>
              </a:rPr>
              <a:t>Recolhimento</a:t>
            </a:r>
          </a:p>
          <a:p>
            <a:pPr algn="ctr"/>
            <a:r>
              <a:rPr lang="pt-BR" sz="1050" dirty="0">
                <a:solidFill>
                  <a:schemeClr val="accent2">
                    <a:lumMod val="75000"/>
                  </a:schemeClr>
                </a:solidFill>
              </a:rPr>
              <a:t>das Contribui</a:t>
            </a:r>
            <a:r>
              <a:rPr lang="en-US" sz="1050" dirty="0">
                <a:solidFill>
                  <a:schemeClr val="accent2">
                    <a:lumMod val="75000"/>
                  </a:schemeClr>
                </a:solidFill>
              </a:rPr>
              <a:t>ções</a:t>
            </a:r>
            <a:endParaRPr lang="pt-BR" sz="105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Elipse 23"/>
          <p:cNvSpPr/>
          <p:nvPr/>
        </p:nvSpPr>
        <p:spPr>
          <a:xfrm>
            <a:off x="304800" y="1968035"/>
            <a:ext cx="304800" cy="304800"/>
          </a:xfrm>
          <a:prstGeom prst="ellipse">
            <a:avLst/>
          </a:prstGeom>
          <a:gradFill flip="none" rotWithShape="1">
            <a:gsLst>
              <a:gs pos="0">
                <a:srgbClr val="777777">
                  <a:shade val="30000"/>
                  <a:satMod val="115000"/>
                </a:srgbClr>
              </a:gs>
              <a:gs pos="50000">
                <a:srgbClr val="777777">
                  <a:shade val="67500"/>
                  <a:satMod val="115000"/>
                </a:srgbClr>
              </a:gs>
              <a:gs pos="100000">
                <a:srgbClr val="777777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5260797" y="2352737"/>
            <a:ext cx="1154482" cy="877163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sz="1050" dirty="0">
                <a:solidFill>
                  <a:schemeClr val="accent2">
                    <a:lumMod val="75000"/>
                  </a:schemeClr>
                </a:solidFill>
              </a:rPr>
              <a:t>Portaria PREVIC</a:t>
            </a:r>
          </a:p>
          <a:p>
            <a:pPr algn="ctr"/>
            <a:r>
              <a:rPr lang="pt-BR" sz="1050" dirty="0">
                <a:solidFill>
                  <a:schemeClr val="accent2">
                    <a:lumMod val="75000"/>
                  </a:schemeClr>
                </a:solidFill>
              </a:rPr>
              <a:t>Aprovação</a:t>
            </a:r>
          </a:p>
          <a:p>
            <a:pPr algn="ctr"/>
            <a:r>
              <a:rPr lang="pt-BR" sz="1050" dirty="0">
                <a:solidFill>
                  <a:schemeClr val="accent2">
                    <a:lumMod val="75000"/>
                  </a:schemeClr>
                </a:solidFill>
              </a:rPr>
              <a:t>Plano Benefício</a:t>
            </a:r>
          </a:p>
          <a:p>
            <a:pPr algn="ctr"/>
            <a:r>
              <a:rPr lang="pt-BR" sz="1050" dirty="0">
                <a:solidFill>
                  <a:schemeClr val="accent2">
                    <a:lumMod val="75000"/>
                  </a:schemeClr>
                </a:solidFill>
              </a:rPr>
              <a:t>Convênio Adesão</a:t>
            </a:r>
          </a:p>
          <a:p>
            <a:pPr algn="ctr"/>
            <a:r>
              <a:rPr lang="pt-BR" sz="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Portaria 689/2017</a:t>
            </a:r>
            <a:endParaRPr lang="pt-BR" sz="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5000628" y="3821212"/>
            <a:ext cx="1638590" cy="846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100" dirty="0">
                <a:solidFill>
                  <a:srgbClr val="006699"/>
                </a:solidFill>
              </a:rPr>
              <a:t>Marco Temporal do</a:t>
            </a:r>
          </a:p>
          <a:p>
            <a:pPr algn="ctr"/>
            <a:r>
              <a:rPr lang="pt-BR" sz="1100" dirty="0">
                <a:solidFill>
                  <a:srgbClr val="006699"/>
                </a:solidFill>
              </a:rPr>
              <a:t>Regime de Previdência</a:t>
            </a:r>
          </a:p>
          <a:p>
            <a:pPr algn="ctr"/>
            <a:r>
              <a:rPr lang="pt-BR" sz="1100" dirty="0">
                <a:solidFill>
                  <a:srgbClr val="006699"/>
                </a:solidFill>
              </a:rPr>
              <a:t>Complementar em Goiás</a:t>
            </a:r>
          </a:p>
          <a:p>
            <a:pPr algn="ctr"/>
            <a:r>
              <a:rPr lang="pt-BR" sz="1600" b="1" dirty="0">
                <a:solidFill>
                  <a:srgbClr val="006699"/>
                </a:solidFill>
              </a:rPr>
              <a:t>07/07/2017</a:t>
            </a:r>
            <a:endParaRPr lang="pt-BR" sz="1100" b="1" dirty="0">
              <a:solidFill>
                <a:srgbClr val="006699"/>
              </a:solidFill>
            </a:endParaRPr>
          </a:p>
        </p:txBody>
      </p:sp>
      <p:pic>
        <p:nvPicPr>
          <p:cNvPr id="25" name="Imagem 24">
            <a:extLst>
              <a:ext uri="{FF2B5EF4-FFF2-40B4-BE49-F238E27FC236}">
                <a16:creationId xmlns="" xmlns:a16="http://schemas.microsoft.com/office/drawing/2014/main" id="{965F93E5-AC69-43B5-9784-D1993F5A18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388" y="0"/>
            <a:ext cx="945350" cy="53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7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-1.85185E-6 L 0.75 -0.001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0" y="-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S010176926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3000"/>
                <a:satMod val="200000"/>
              </a:schemeClr>
              <a:schemeClr val="phClr">
                <a:tint val="78000"/>
                <a:satMod val="230000"/>
              </a:schemeClr>
            </a:duotone>
          </a:blip>
          <a:tile tx="0" ty="0" sx="90000" sy="9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10312F0-786A-45B4-AD29-87F43A6C65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TS010176926.potx</Template>
  <TotalTime>0</TotalTime>
  <Words>719</Words>
  <Application>Microsoft Office PowerPoint</Application>
  <PresentationFormat>Apresentação na tela (16:9)</PresentationFormat>
  <Paragraphs>124</Paragraphs>
  <Slides>18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9" baseType="lpstr">
      <vt:lpstr>Arial</vt:lpstr>
      <vt:lpstr>Calibri</vt:lpstr>
      <vt:lpstr>Century Gothic</vt:lpstr>
      <vt:lpstr>Corbel</vt:lpstr>
      <vt:lpstr>Tahoma</vt:lpstr>
      <vt:lpstr>Times New Roman</vt:lpstr>
      <vt:lpstr>Trebuchet MS</vt:lpstr>
      <vt:lpstr>Wingdings</vt:lpstr>
      <vt:lpstr>Wingdings 2</vt:lpstr>
      <vt:lpstr>Wingdings 3</vt:lpstr>
      <vt:lpstr>TS010176926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PREVIDÊNCIA COMPLEMENTAR</vt:lpstr>
      <vt:lpstr>PREVIDÊNCIA COMPLEMENTAR</vt:lpstr>
      <vt:lpstr>PREVIDÊNCIA COMPLEMENTAR – Órgão Regulador</vt:lpstr>
      <vt:lpstr>ESTÁGIOS DA PREVIDÊNCIA COMPLEMENTAR EM GOIÁS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PREVIDÊNCIA COMPLEMENTAR</vt:lpstr>
      <vt:lpstr>FUNDAÇÃO DE PREVIDÊNCIA COMPLEMENTAR DO BRASIL CENTRAL (PREVCOM-BrC)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Microsoft® Office PowerPoint® 2007</dc:title>
  <dc:creator/>
  <cp:lastModifiedBy/>
  <cp:revision>1</cp:revision>
  <dcterms:modified xsi:type="dcterms:W3CDTF">2018-09-04T13:43:07Z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TC101769269990</vt:lpwstr>
  </property>
</Properties>
</file>